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1"/>
  </p:notesMasterIdLst>
  <p:sldIdLst>
    <p:sldId id="256" r:id="rId2"/>
    <p:sldId id="257" r:id="rId3"/>
    <p:sldId id="258" r:id="rId4"/>
    <p:sldId id="260" r:id="rId5"/>
    <p:sldId id="311" r:id="rId6"/>
    <p:sldId id="266" r:id="rId7"/>
    <p:sldId id="318" r:id="rId8"/>
    <p:sldId id="278" r:id="rId9"/>
    <p:sldId id="320" r:id="rId10"/>
    <p:sldId id="327" r:id="rId11"/>
    <p:sldId id="325" r:id="rId12"/>
    <p:sldId id="326" r:id="rId13"/>
    <p:sldId id="328" r:id="rId14"/>
    <p:sldId id="323" r:id="rId15"/>
    <p:sldId id="353" r:id="rId16"/>
    <p:sldId id="346" r:id="rId17"/>
    <p:sldId id="348" r:id="rId18"/>
    <p:sldId id="349" r:id="rId19"/>
    <p:sldId id="351" r:id="rId20"/>
    <p:sldId id="354" r:id="rId21"/>
    <p:sldId id="271" r:id="rId22"/>
    <p:sldId id="343" r:id="rId23"/>
    <p:sldId id="322" r:id="rId24"/>
    <p:sldId id="324" r:id="rId25"/>
    <p:sldId id="319" r:id="rId26"/>
    <p:sldId id="344" r:id="rId27"/>
    <p:sldId id="345" r:id="rId28"/>
    <p:sldId id="359" r:id="rId29"/>
    <p:sldId id="338" r:id="rId30"/>
    <p:sldId id="282" r:id="rId31"/>
    <p:sldId id="342" r:id="rId32"/>
    <p:sldId id="332" r:id="rId33"/>
    <p:sldId id="356" r:id="rId34"/>
    <p:sldId id="355" r:id="rId35"/>
    <p:sldId id="357" r:id="rId36"/>
    <p:sldId id="358" r:id="rId37"/>
    <p:sldId id="285" r:id="rId38"/>
    <p:sldId id="314" r:id="rId39"/>
    <p:sldId id="333" r:id="rId4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2"/>
    </p:embeddedFont>
    <p:embeddedFont>
      <p:font typeface="Helvetica" panose="020B0604020202020204" pitchFamily="34" charset="0"/>
      <p:regular r:id="rId43"/>
      <p:bold r:id="rId44"/>
      <p:italic r:id="rId45"/>
      <p:boldItalic r:id="rId46"/>
    </p:embeddedFont>
    <p:embeddedFont>
      <p:font typeface="Nunito" pitchFamily="2" charset="0"/>
      <p:regular r:id="rId47"/>
      <p:bold r:id="rId48"/>
      <p:italic r:id="rId49"/>
      <p:boldItalic r:id="rId50"/>
    </p:embeddedFont>
    <p:embeddedFont>
      <p:font typeface="Raleway" pitchFamily="2" charset="0"/>
      <p:regular r:id="rId51"/>
      <p:bold r:id="rId52"/>
      <p:italic r:id="rId53"/>
      <p:boldItalic r:id="rId54"/>
    </p:embeddedFont>
    <p:embeddedFont>
      <p:font typeface="Raleway Medium" panose="020F0502020204030204" pitchFamily="2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71E06-BE85-1B18-7857-08D9C820EF34}" v="35" dt="2025-05-20T06:27:29.786"/>
    <p1510:client id="{6568DB15-D8D6-45FF-FBAC-C8C3D94B678A}" v="47" dt="2025-05-19T19:39:01.508"/>
    <p1510:client id="{E0432DFA-AA52-831D-DCDA-50494FE14970}" v="257" dt="2025-05-19T21:53:33.275"/>
  </p1510:revLst>
</p1510:revInfo>
</file>

<file path=ppt/tableStyles.xml><?xml version="1.0" encoding="utf-8"?>
<a:tblStyleLst xmlns:a="http://schemas.openxmlformats.org/drawingml/2006/main" def="{DBABEB8F-7240-47C1-829E-8898787B95DA}">
  <a:tblStyle styleId="{DBABEB8F-7240-47C1-829E-8898787B95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D1CBD549-4C33-B28F-4CF5-4E2CFB23F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123FB293-C294-9655-8D96-382755884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BCC07CEA-1379-BCDA-7F43-2A3EE369A5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ngay khi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đăng</a:t>
            </a:r>
            <a:r>
              <a:rPr lang="en-US"/>
              <a:t> </a:t>
            </a:r>
            <a:r>
              <a:rPr lang="en-US" err="1"/>
              <a:t>nhập</a:t>
            </a:r>
          </a:p>
          <a:p>
            <a:pPr marL="171450" indent="-171450">
              <a:buFont typeface="Calibri"/>
              <a:buChar char="-"/>
            </a:pP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category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, </a:t>
            </a:r>
            <a:r>
              <a:rPr lang="en-US" err="1"/>
              <a:t>gồm</a:t>
            </a:r>
            <a:r>
              <a:rPr lang="en-US"/>
              <a:t>...</a:t>
            </a:r>
          </a:p>
          <a:p>
            <a:pPr marL="171450" indent="-171450">
              <a:buFont typeface="Calibri"/>
              <a:buChar char="-"/>
            </a:pPr>
            <a:r>
              <a:rPr lang="en-US" err="1"/>
              <a:t>Chạy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mail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gán</a:t>
            </a:r>
            <a:r>
              <a:rPr lang="en-US"/>
              <a:t> </a:t>
            </a:r>
            <a:r>
              <a:rPr lang="en-US" err="1"/>
              <a:t>nhãn</a:t>
            </a:r>
            <a:r>
              <a:rPr lang="en-US"/>
              <a:t> (mail </a:t>
            </a:r>
            <a:r>
              <a:rPr lang="en-US" err="1"/>
              <a:t>mới</a:t>
            </a:r>
            <a:r>
              <a:rPr lang="en-US"/>
              <a:t>)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nhấn</a:t>
            </a:r>
            <a:r>
              <a:rPr lang="en-US"/>
              <a:t> load page</a:t>
            </a:r>
          </a:p>
        </p:txBody>
      </p:sp>
    </p:spTree>
    <p:extLst>
      <p:ext uri="{BB962C8B-B14F-4D97-AF65-F5344CB8AC3E}">
        <p14:creationId xmlns:p14="http://schemas.microsoft.com/office/powerpoint/2010/main" val="3956320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E299D40E-B877-A83E-EDD9-62526615E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79B00181-439A-61E0-4792-884251BCCE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0B177911-C0C7-ED8B-0127-1668D21F4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ngay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đăng</a:t>
            </a:r>
            <a:r>
              <a:rPr lang="en-US"/>
              <a:t> </a:t>
            </a:r>
            <a:r>
              <a:rPr lang="en-US" err="1"/>
              <a:t>nhập</a:t>
            </a:r>
          </a:p>
          <a:p>
            <a:pPr marL="171450" indent="-171450">
              <a:buFont typeface="Calibri"/>
              <a:buChar char="-"/>
            </a:pP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trọng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r>
              <a:rPr lang="en-US"/>
              <a:t> </a:t>
            </a:r>
            <a:r>
              <a:rPr lang="en-US" err="1"/>
              <a:t>bằng</a:t>
            </a:r>
            <a:r>
              <a:rPr lang="en-US"/>
              <a:t> thang 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min </a:t>
            </a:r>
            <a:r>
              <a:rPr lang="en-US" err="1"/>
              <a:t>là</a:t>
            </a:r>
            <a:r>
              <a:rPr lang="en-US"/>
              <a:t> 0</a:t>
            </a:r>
          </a:p>
          <a:p>
            <a:pPr marL="171450" indent="-171450">
              <a:buFont typeface="Calibri"/>
              <a:buChar char="-"/>
            </a:pP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chấm</a:t>
            </a:r>
            <a:r>
              <a:rPr lang="en-US"/>
              <a:t> </a:t>
            </a:r>
            <a:r>
              <a:rPr lang="en-US" err="1"/>
              <a:t>dựa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tiêu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, </a:t>
            </a:r>
            <a:r>
              <a:rPr lang="en-US" err="1"/>
              <a:t>thời</a:t>
            </a:r>
            <a:r>
              <a:rPr lang="en-US"/>
              <a:t> </a:t>
            </a:r>
            <a:r>
              <a:rPr lang="en-US" err="1"/>
              <a:t>điểm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mail, keyword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dung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Email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đọc</a:t>
            </a:r>
            <a:r>
              <a:rPr lang="en-US"/>
              <a:t>/</a:t>
            </a:r>
            <a:r>
              <a:rPr lang="en-US" err="1"/>
              <a:t>trả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giảm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trọng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4767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5A971774-9813-18A5-6C4E-F2B9B8E50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6C9AEC8D-3D61-99F0-41B1-10305133FA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2051AE13-7387-96CE-C85B-75BE29364C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ngay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nhấn</a:t>
            </a:r>
            <a:r>
              <a:rPr lang="en-US"/>
              <a:t>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dung mail</a:t>
            </a:r>
          </a:p>
        </p:txBody>
      </p:sp>
    </p:spTree>
    <p:extLst>
      <p:ext uri="{BB962C8B-B14F-4D97-AF65-F5344CB8AC3E}">
        <p14:creationId xmlns:p14="http://schemas.microsoft.com/office/powerpoint/2010/main" val="28980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2BCD7298-9030-CB8E-01C6-E20FF7832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3A7A0683-31C7-69F7-1940-297DB88C1A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A72F7C3C-AAF7-4690-7ECF-A2DD546667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ngay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nhấn</a:t>
            </a:r>
            <a:r>
              <a:rPr lang="en-US"/>
              <a:t> </a:t>
            </a:r>
            <a:r>
              <a:rPr lang="en-US" err="1"/>
              <a:t>nút</a:t>
            </a:r>
          </a:p>
        </p:txBody>
      </p:sp>
    </p:spTree>
    <p:extLst>
      <p:ext uri="{BB962C8B-B14F-4D97-AF65-F5344CB8AC3E}">
        <p14:creationId xmlns:p14="http://schemas.microsoft.com/office/powerpoint/2010/main" val="2642540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05E6A6E8-5914-509C-5F70-629738414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06D15FB4-4E93-46FF-0AED-3BD798721D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5814C278-BA5F-6C86-B3CF-9E8B4514C6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/>
              <a:t>User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use case </a:t>
            </a:r>
            <a:r>
              <a:rPr lang="en-US" err="1"/>
              <a:t>như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US"/>
              <a:t>System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feature </a:t>
            </a:r>
            <a:r>
              <a:rPr lang="en-US" err="1"/>
              <a:t>như</a:t>
            </a:r>
            <a:r>
              <a:rPr lang="en-US"/>
              <a:t>...</a:t>
            </a:r>
          </a:p>
          <a:p>
            <a:pPr marL="171450" indent="-171450">
              <a:buFont typeface="Calibri"/>
              <a:buChar char="-"/>
            </a:pPr>
            <a:r>
              <a:rPr lang="en-US" err="1"/>
              <a:t>Ngoài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, Gmail API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user </a:t>
            </a:r>
            <a:r>
              <a:rPr lang="en-US" err="1"/>
              <a:t>nhập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lấy</a:t>
            </a:r>
            <a:r>
              <a:rPr lang="en-US"/>
              <a:t> </a:t>
            </a:r>
            <a:r>
              <a:rPr lang="en-US" err="1"/>
              <a:t>gmail</a:t>
            </a:r>
            <a:r>
              <a:rPr lang="en-US"/>
              <a:t> data </a:t>
            </a:r>
            <a:r>
              <a:rPr lang="en-US" err="1"/>
              <a:t>từ</a:t>
            </a:r>
            <a:r>
              <a:rPr lang="en-US"/>
              <a:t> chính tài </a:t>
            </a:r>
            <a:r>
              <a:rPr lang="en-US" err="1"/>
              <a:t>khoản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</a:p>
        </p:txBody>
      </p:sp>
    </p:spTree>
    <p:extLst>
      <p:ext uri="{BB962C8B-B14F-4D97-AF65-F5344CB8AC3E}">
        <p14:creationId xmlns:p14="http://schemas.microsoft.com/office/powerpoint/2010/main" val="1557422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31ABEFA2-5854-C684-8832-001B70D21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0E1B7FA0-B4EF-4236-023B-0F10E7527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7BE1B245-140A-2FF4-BE64-A5879DAAC9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49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>
          <a:extLst>
            <a:ext uri="{FF2B5EF4-FFF2-40B4-BE49-F238E27FC236}">
              <a16:creationId xmlns:a16="http://schemas.microsoft.com/office/drawing/2014/main" id="{33FE272E-368F-E5AC-1DB3-137143B7E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a73ee2252_0_8:notes">
            <a:extLst>
              <a:ext uri="{FF2B5EF4-FFF2-40B4-BE49-F238E27FC236}">
                <a16:creationId xmlns:a16="http://schemas.microsoft.com/office/drawing/2014/main" id="{DC43E7A7-D64A-BE19-699A-9483C070AF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a73ee2252_0_8:notes">
            <a:extLst>
              <a:ext uri="{FF2B5EF4-FFF2-40B4-BE49-F238E27FC236}">
                <a16:creationId xmlns:a16="http://schemas.microsoft.com/office/drawing/2014/main" id="{14266486-686A-BBD7-BBC0-548CAFC18C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619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08C90B90-AFBD-91B4-8413-B7D38057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8150F9B2-0334-E8AE-ABB7-C18E59242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9CA3B273-0B72-F445-B676-D698F2574F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ngay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nhấn</a:t>
            </a:r>
            <a:r>
              <a:rPr lang="en-US"/>
              <a:t> </a:t>
            </a:r>
            <a:r>
              <a:rPr lang="en-US" err="1"/>
              <a:t>nút</a:t>
            </a:r>
          </a:p>
        </p:txBody>
      </p:sp>
    </p:spTree>
    <p:extLst>
      <p:ext uri="{BB962C8B-B14F-4D97-AF65-F5344CB8AC3E}">
        <p14:creationId xmlns:p14="http://schemas.microsoft.com/office/powerpoint/2010/main" val="2658677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19E72277-CA7B-E6EE-85BC-DBA2D2C9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08FE83B3-2A81-D789-BBED-9944324583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77949546-7931-F2A0-7B30-E3638BB709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ngay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nhấn</a:t>
            </a:r>
            <a:r>
              <a:rPr lang="en-US"/>
              <a:t> </a:t>
            </a:r>
            <a:r>
              <a:rPr lang="en-US" err="1"/>
              <a:t>nút</a:t>
            </a:r>
          </a:p>
        </p:txBody>
      </p:sp>
    </p:spTree>
    <p:extLst>
      <p:ext uri="{BB962C8B-B14F-4D97-AF65-F5344CB8AC3E}">
        <p14:creationId xmlns:p14="http://schemas.microsoft.com/office/powerpoint/2010/main" val="1826070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3468284B-AE36-49FD-C430-496146E1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2EC2B80A-8AC2-07B0-3F9A-BA7EA16528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E19676E5-E92A-242E-5A26-952C718A05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ngay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nhấn</a:t>
            </a:r>
            <a:r>
              <a:rPr lang="en-US"/>
              <a:t> </a:t>
            </a:r>
            <a:r>
              <a:rPr lang="en-US" err="1"/>
              <a:t>nút</a:t>
            </a:r>
          </a:p>
        </p:txBody>
      </p:sp>
    </p:spTree>
    <p:extLst>
      <p:ext uri="{BB962C8B-B14F-4D97-AF65-F5344CB8AC3E}">
        <p14:creationId xmlns:p14="http://schemas.microsoft.com/office/powerpoint/2010/main" val="1919557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a2de12b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a2de12b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81B68FB1-8C5E-DFC5-801F-52560F191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D326B750-7E87-4F66-815B-64CBB2D6C4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5DF90BF9-E518-18B6-41AD-1D12855E3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kích</a:t>
            </a:r>
            <a:r>
              <a:rPr lang="en-US"/>
              <a:t> </a:t>
            </a:r>
            <a:r>
              <a:rPr lang="en-US" err="1"/>
              <a:t>hoạt</a:t>
            </a:r>
            <a:r>
              <a:rPr lang="en-US"/>
              <a:t> </a:t>
            </a:r>
            <a:r>
              <a:rPr lang="en-US" err="1"/>
              <a:t>ngay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</a:t>
            </a:r>
            <a:r>
              <a:rPr lang="en-US" err="1"/>
              <a:t>nhấn</a:t>
            </a:r>
            <a:r>
              <a:rPr lang="en-US"/>
              <a:t> </a:t>
            </a:r>
            <a:r>
              <a:rPr lang="en-US" err="1"/>
              <a:t>nút</a:t>
            </a:r>
          </a:p>
        </p:txBody>
      </p:sp>
    </p:spTree>
    <p:extLst>
      <p:ext uri="{BB962C8B-B14F-4D97-AF65-F5344CB8AC3E}">
        <p14:creationId xmlns:p14="http://schemas.microsoft.com/office/powerpoint/2010/main" val="4190825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0b68f5f6c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0b68f5f6c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D38F5C9F-8DE0-778A-7CD6-2111FF97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BA2C5418-7F52-0CA1-F8A0-F430CB4752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C9351AEF-60CA-849F-C84B-1CF2FC913B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828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300FC799-963E-E7FF-0BBF-D4234F2C9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CE8218DF-5D86-4E15-6801-9030A70E6E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BAAD38F9-5C52-17E9-0579-093427B22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131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38533923-584B-FF47-9223-B3E67E64C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073C2D1E-813A-D31B-D2AA-334AE41E77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DD576159-9AF3-69C5-C519-542696C9DB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622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8F6BDA13-EA03-5159-1B3D-2AA2F1EBC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7C9C092A-A4A9-0C40-04C5-8E340B32E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987BC4B2-7647-70C7-0AA2-33647AF08D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018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67E22FDB-1B56-6926-DE6F-F0FACC61E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87EA24C4-6E3B-25A1-031D-3065B6476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5D1EDC3A-9F0C-0757-41DA-CCD0FCCAE6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136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81004474-98D2-E452-0D36-CFDD24FBB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2AD8FADC-4051-009A-3A8A-CF1414CE44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E5E09D29-4C08-0A49-EC77-7B8FD64078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426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19237415-0F01-8751-1B36-1AB2E4B32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3359E1C6-438A-3B05-C68B-152BEB09CE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B6ECD9A7-4CB6-110C-21B3-472752654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072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4EE847AF-5EBD-06A3-D823-AE84A90D5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139B8202-C057-76F6-E09B-8F03FED48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58DB84E7-443C-9ED7-69CC-22A83E5BF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32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a2de12ba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a2de12ba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0b68f5f6c9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0b68f5f6c9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B231BA8B-1331-E518-BE5B-83258D9B1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E31494B0-D539-ACA4-6413-EA35805A9E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B2A04AF4-F916-A79A-906A-4AC11AD5C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Real-Time Monitoring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Dashboard tracks classification accuracy, response times, and load metrics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Visualizes key performance indicators (KPIs) such as model latency, error rates, and throughput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Performance Analysis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Aggregates logs and metrics from each processing stage for in-depth performance insights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Detects anomalies and model drift through predefined thresholds and alerting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Iterative Improvements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Enables direct feedback loops for optimizing model tuning and deployment strategies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Supports correlation analysis between email volume, system load, and model behavior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604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D6F9E4D2-3C25-A3DD-80C4-87D3C4BD1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8213FC6D-771D-5EFE-FF5B-A5D7C509DB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47168E6C-ECE2-7F84-756C-572A48F8A9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Real-Time Monitoring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Dashboard tracks classification accuracy, response times, and load metrics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Visualizes key performance indicators (KPIs) such as model latency, error rates, and throughput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Performance Analysis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Aggregates logs and metrics from each processing stage for in-depth performance insights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Detects anomalies and model drift through predefined thresholds and alerting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Iterative Improvements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Enables direct feedback loops for optimizing model tuning and deployment strategies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Supports correlation analysis between email volume, system load, and model behavior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949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5DC3AA02-A65D-9650-BB73-3DD6DF9E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B7AE1447-2234-429A-7605-3BD781E2ED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8EDBF876-57B0-42A9-3E77-1B15ED5EA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Real-Time Monitoring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Dashboard tracks classification accuracy, response times, and load metrics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Visualizes key performance indicators (KPIs) such as model latency, error rates, and throughput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Performance Analysis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Aggregates logs and metrics from each processing stage for in-depth performance insights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Detects anomalies and model drift through predefined thresholds and alerting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Iterative Improvements</a:t>
            </a:r>
            <a:r>
              <a:rPr lang="en-US" b="0" i="0" u="none" strike="noStrike">
                <a:solidFill>
                  <a:srgbClr val="000000"/>
                </a:solidFill>
                <a:effectLst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Enables direct feedback loops for optimizing model tuning and deployment strategies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Supports correlation analysis between email volume, system load, and model behavior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03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0b68f5f6c9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0b68f5f6c9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A963D19F-6FA6-2E2E-3915-8048921EB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69C96190-6A9D-93E0-951F-61C6A1C507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76DF6C2A-73D7-89BA-68E1-DD5137073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	Current Drawbacks: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No Support for Images/Files: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</a:rPr>
              <a:t>The system currently cannot extract or analyze information contained in attached images or files.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</a:rPr>
              <a:t>Not all basic email clients implemented: cc/bcc, scheduled </a:t>
            </a:r>
            <a:r>
              <a:rPr lang="en-US" sz="1100" err="1">
                <a:solidFill>
                  <a:schemeClr val="bg1"/>
                </a:solidFill>
              </a:rPr>
              <a:t>emai</a:t>
            </a:r>
            <a:r>
              <a:rPr lang="en-US" sz="1100">
                <a:solidFill>
                  <a:schemeClr val="bg1"/>
                </a:solidFill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100" b="0" i="0" u="none" strike="noStrike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</a:rPr>
              <a:t>Future Improvements:	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lvl="1" algn="l">
              <a:buNone/>
            </a:pPr>
            <a:r>
              <a:rPr lang="vi-VN" b="1" i="0" u="none" strike="noStrike">
                <a:solidFill>
                  <a:srgbClr val="000000"/>
                </a:solidFill>
                <a:effectLst/>
              </a:rPr>
              <a:t>Xử lý dữ liệu đa phương thức</a:t>
            </a:r>
            <a:endParaRPr lang="vi-VN" b="0" i="0" u="none" strike="noStrike">
              <a:solidFill>
                <a:srgbClr val="000000"/>
              </a:solidFill>
              <a:effectLst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b="0" i="0" u="none" strike="noStrike">
                <a:solidFill>
                  <a:srgbClr val="000000"/>
                </a:solidFill>
                <a:effectLst/>
              </a:rPr>
              <a:t>Tích hợp OCR và phân tích tệp tin để xử lý hình ảnh, tài liệu được quét và các định dạng tệp đa dạng.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vi-VN" b="0" i="0" u="none" strike="noStrike">
                <a:solidFill>
                  <a:srgbClr val="000000"/>
                </a:solidFill>
                <a:effectLst/>
              </a:rPr>
              <a:t>Mở rộng khả năng của hệ thống trong việc xử lý nội dung phong phú hơn ngoài văn bản thuần túy.</a:t>
            </a:r>
          </a:p>
          <a:p>
            <a:pPr lvl="1" algn="l">
              <a:buNone/>
            </a:pPr>
            <a:r>
              <a:rPr lang="vi-VN" b="1" i="0" u="none" strike="noStrike">
                <a:solidFill>
                  <a:srgbClr val="000000"/>
                </a:solidFill>
                <a:effectLst/>
              </a:rPr>
              <a:t>Xử lý ngôn ngữ tự nhiên nâng cao</a:t>
            </a:r>
            <a:endParaRPr lang="vi-VN" b="0" i="0" u="none" strike="noStrike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u="none" strike="noStrike">
                <a:solidFill>
                  <a:srgbClr val="000000"/>
                </a:solidFill>
                <a:effectLst/>
              </a:rPr>
              <a:t>Phát triển các thuật toán để xử lý email không có cấu trúc hoặc bán cấu trúc một cách hiệu quả hơn.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u="none" strike="noStrike">
                <a:solidFill>
                  <a:srgbClr val="000000"/>
                </a:solidFill>
                <a:effectLst/>
              </a:rPr>
              <a:t>Mở rộng khả năng ứng dụng của hệ thống bằng cách hỗ trợ các định dạng email phức tạp và phong cách viết đa dạng.</a:t>
            </a:r>
          </a:p>
        </p:txBody>
      </p:sp>
    </p:spTree>
    <p:extLst>
      <p:ext uri="{BB962C8B-B14F-4D97-AF65-F5344CB8AC3E}">
        <p14:creationId xmlns:p14="http://schemas.microsoft.com/office/powerpoint/2010/main" val="130590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a2de12ba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a2de12ba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8AB91088-ADD9-86BE-2212-D4A733358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05C934CE-85EE-E95B-7E1D-129F9443A2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21C6EAFC-8D50-E1BF-AE5A-9BDAA89F9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>
                <a:solidFill>
                  <a:schemeClr val="bg1"/>
                </a:solidFill>
              </a:rPr>
              <a:t>- Enhanced productivity: grasp the essence of emails at a glance, enabling faster decision-making.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>
                <a:solidFill>
                  <a:schemeClr val="bg1"/>
                </a:solidFill>
              </a:rPr>
              <a:t>- Seamless workflow: Intelligent categorization integrates with existing email systems, reducing manual overhead and ensuring consistent organization.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>
                <a:solidFill>
                  <a:schemeClr val="bg1"/>
                </a:solidFill>
              </a:rPr>
              <a:t>- AI-driven Insights: Leveraging advanced NLP (including LLMs and embeddings) offers deeper analysis, improving both accuracy and adaptability over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37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a73ee225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a73ee225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C09796D4-BA37-8AD9-A458-F65BB851C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FF7063B4-4C86-8149-62AE-9A69779237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517E4EA5-1E43-DDEB-49BB-442D301E3F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052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0b68f5f6c9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0b68f5f6c9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>
          <a:extLst>
            <a:ext uri="{FF2B5EF4-FFF2-40B4-BE49-F238E27FC236}">
              <a16:creationId xmlns:a16="http://schemas.microsoft.com/office/drawing/2014/main" id="{AEF3B274-F609-23D5-235D-2E858F5C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b68f5f6c9_0_1410:notes">
            <a:extLst>
              <a:ext uri="{FF2B5EF4-FFF2-40B4-BE49-F238E27FC236}">
                <a16:creationId xmlns:a16="http://schemas.microsoft.com/office/drawing/2014/main" id="{541ADA9A-C0A5-F255-4602-83C48D2B4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b68f5f6c9_0_1410:notes">
            <a:extLst>
              <a:ext uri="{FF2B5EF4-FFF2-40B4-BE49-F238E27FC236}">
                <a16:creationId xmlns:a16="http://schemas.microsoft.com/office/drawing/2014/main" id="{2DCBD3B5-2227-5A97-DCA5-E365DF3D8C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>
              <a:buFont typeface="Calibri"/>
              <a:buChar char="-"/>
            </a:pPr>
            <a:r>
              <a:rPr lang="en-US" err="1"/>
              <a:t>Ngoài</a:t>
            </a:r>
            <a:r>
              <a:rPr lang="en-US"/>
              <a:t> </a:t>
            </a:r>
            <a:r>
              <a:rPr lang="en-US" err="1"/>
              <a:t>những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bản</a:t>
            </a:r>
            <a:r>
              <a:rPr lang="en-US"/>
              <a:t> (</a:t>
            </a:r>
            <a:r>
              <a:rPr lang="en-US" err="1"/>
              <a:t>đăng</a:t>
            </a:r>
            <a:r>
              <a:rPr lang="en-US"/>
              <a:t> </a:t>
            </a:r>
            <a:r>
              <a:rPr lang="en-US" err="1"/>
              <a:t>nhập</a:t>
            </a:r>
            <a:r>
              <a:rPr lang="en-US"/>
              <a:t>, </a:t>
            </a:r>
            <a:r>
              <a:rPr lang="en-US" err="1"/>
              <a:t>xem</a:t>
            </a:r>
            <a:r>
              <a:rPr lang="en-US"/>
              <a:t> mail, </a:t>
            </a:r>
            <a:r>
              <a:rPr lang="en-US" err="1"/>
              <a:t>trả</a:t>
            </a:r>
            <a:r>
              <a:rPr lang="en-US"/>
              <a:t> </a:t>
            </a:r>
            <a:r>
              <a:rPr lang="en-US" err="1"/>
              <a:t>lời</a:t>
            </a:r>
            <a:r>
              <a:rPr lang="en-US"/>
              <a:t>)…</a:t>
            </a:r>
          </a:p>
          <a:p>
            <a:pPr marL="628650" lvl="1" indent="-171450">
              <a:buFont typeface="Calibri"/>
              <a:buChar char="-"/>
            </a:pP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nhóm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AI </a:t>
            </a:r>
            <a:r>
              <a:rPr lang="en-US" err="1"/>
              <a:t>như</a:t>
            </a:r>
            <a:r>
              <a:rPr lang="en-US"/>
              <a:t>:</a:t>
            </a:r>
          </a:p>
          <a:p>
            <a:pPr lvl="2">
              <a:buFont typeface="Wingdings"/>
              <a:buChar char="§"/>
            </a:pP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email</a:t>
            </a:r>
          </a:p>
          <a:p>
            <a:pPr lvl="2">
              <a:buFont typeface="Wingdings"/>
              <a:buChar char="§"/>
            </a:pPr>
            <a:r>
              <a:rPr lang="en-US" err="1"/>
              <a:t>Xếp</a:t>
            </a:r>
            <a:r>
              <a:rPr lang="en-US"/>
              <a:t> </a:t>
            </a:r>
            <a:r>
              <a:rPr lang="en-US" err="1"/>
              <a:t>hạng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trọng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email</a:t>
            </a:r>
          </a:p>
          <a:p>
            <a:pPr lvl="2">
              <a:buFont typeface="Wingdings"/>
              <a:buChar char="§"/>
            </a:pPr>
            <a:r>
              <a:rPr lang="en-US" err="1"/>
              <a:t>Tóm</a:t>
            </a:r>
            <a:r>
              <a:rPr lang="en-US"/>
              <a:t> </a:t>
            </a:r>
            <a:r>
              <a:rPr lang="en-US" err="1"/>
              <a:t>tắt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dung email</a:t>
            </a:r>
          </a:p>
          <a:p>
            <a:pPr lvl="2">
              <a:buFont typeface="Wingdings"/>
              <a:buChar char="§"/>
            </a:pPr>
            <a:r>
              <a:rPr lang="en-US" err="1"/>
              <a:t>Gợi</a:t>
            </a:r>
            <a:r>
              <a:rPr lang="en-US"/>
              <a:t> ý </a:t>
            </a:r>
            <a:r>
              <a:rPr lang="en-US" err="1"/>
              <a:t>trả</a:t>
            </a:r>
            <a:r>
              <a:rPr lang="en-US"/>
              <a:t> </a:t>
            </a:r>
            <a:r>
              <a:rPr lang="en-US" err="1"/>
              <a:t>lời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5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6">
    <p:bg>
      <p:bgPr>
        <a:solidFill>
          <a:schemeClr val="accen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2" hasCustomPrompt="1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1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7">
    <p:bg>
      <p:bgPr>
        <a:solidFill>
          <a:schemeClr val="accen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 idx="2" hasCustomPrompt="1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4" name="Google Shape;124;p19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125" name="Google Shape;125;p19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60" name="Google Shape;260;p3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5" name="Google Shape;265;p33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1" name="Google Shape;281;p3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6" name="Google Shape;286;p3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7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8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0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solidFill>
          <a:schemeClr val="accen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 idx="2" hasCustomPrompt="1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/>
          <p:nvPr/>
        </p:nvSpPr>
        <p:spPr>
          <a:xfrm rot="5400000">
            <a:off x="7451475" y="3099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 idx="2" hasCustomPrompt="1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8" name="Google Shape;108;p16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2" hasCustomPrompt="1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79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>
            <a:spLocks noGrp="1"/>
          </p:cNvSpPr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Application</a:t>
            </a:r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subTitle" idx="1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C000"/>
                </a:solidFill>
              </a:rPr>
              <a:t>- A12 -</a:t>
            </a:r>
          </a:p>
          <a:p>
            <a:pPr marL="0" indent="0" algn="ctr"/>
            <a:r>
              <a:rPr lang="en" sz="1600">
                <a:solidFill>
                  <a:srgbClr val="FFC000"/>
                </a:solidFill>
                <a:cs typeface="Helvetica"/>
              </a:rPr>
              <a:t>Intelligent Email Management System</a:t>
            </a:r>
            <a:endParaRPr lang="en" sz="1600">
              <a:solidFill>
                <a:srgbClr val="FFC000"/>
              </a:solidFill>
            </a:endParaRPr>
          </a:p>
        </p:txBody>
      </p:sp>
      <p:grpSp>
        <p:nvGrpSpPr>
          <p:cNvPr id="302" name="Google Shape;302;p38"/>
          <p:cNvGrpSpPr/>
          <p:nvPr/>
        </p:nvGrpSpPr>
        <p:grpSpPr>
          <a:xfrm>
            <a:off x="-717279" y="1417515"/>
            <a:ext cx="3692970" cy="3912200"/>
            <a:chOff x="411650" y="2156650"/>
            <a:chExt cx="2413075" cy="2556325"/>
          </a:xfrm>
        </p:grpSpPr>
        <p:sp>
          <p:nvSpPr>
            <p:cNvPr id="303" name="Google Shape;303;p38"/>
            <p:cNvSpPr/>
            <p:nvPr/>
          </p:nvSpPr>
          <p:spPr>
            <a:xfrm>
              <a:off x="1503675" y="2736975"/>
              <a:ext cx="253225" cy="253225"/>
            </a:xfrm>
            <a:custGeom>
              <a:avLst/>
              <a:gdLst/>
              <a:ahLst/>
              <a:cxnLst/>
              <a:rect l="l" t="t" r="r" b="b"/>
              <a:pathLst>
                <a:path w="10129" h="10129" extrusionOk="0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1984225" y="2412200"/>
              <a:ext cx="123325" cy="123350"/>
            </a:xfrm>
            <a:custGeom>
              <a:avLst/>
              <a:gdLst/>
              <a:ahLst/>
              <a:cxnLst/>
              <a:rect l="l" t="t" r="r" b="b"/>
              <a:pathLst>
                <a:path w="4933" h="4934" extrusionOk="0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2395250" y="21996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4953" h="4953" extrusionOk="0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2580975" y="3149000"/>
              <a:ext cx="109625" cy="109650"/>
            </a:xfrm>
            <a:custGeom>
              <a:avLst/>
              <a:gdLst/>
              <a:ahLst/>
              <a:cxnLst/>
              <a:rect l="l" t="t" r="r" b="b"/>
              <a:pathLst>
                <a:path w="4385" h="4386" extrusionOk="0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2544425" y="3129725"/>
              <a:ext cx="115725" cy="121300"/>
            </a:xfrm>
            <a:custGeom>
              <a:avLst/>
              <a:gdLst/>
              <a:ahLst/>
              <a:cxnLst/>
              <a:rect l="l" t="t" r="r" b="b"/>
              <a:pathLst>
                <a:path w="4629" h="4852" extrusionOk="0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2480500" y="2812575"/>
              <a:ext cx="67500" cy="114200"/>
            </a:xfrm>
            <a:custGeom>
              <a:avLst/>
              <a:gdLst/>
              <a:ahLst/>
              <a:cxnLst/>
              <a:rect l="l" t="t" r="r" b="b"/>
              <a:pathLst>
                <a:path w="2700" h="4568" extrusionOk="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2403350" y="2218375"/>
              <a:ext cx="143650" cy="198925"/>
            </a:xfrm>
            <a:custGeom>
              <a:avLst/>
              <a:gdLst/>
              <a:ahLst/>
              <a:cxnLst/>
              <a:rect l="l" t="t" r="r" b="b"/>
              <a:pathLst>
                <a:path w="5746" h="7957" extrusionOk="0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1996900" y="2436050"/>
              <a:ext cx="212125" cy="222300"/>
            </a:xfrm>
            <a:custGeom>
              <a:avLst/>
              <a:gdLst/>
              <a:ahLst/>
              <a:cxnLst/>
              <a:rect l="l" t="t" r="r" b="b"/>
              <a:pathLst>
                <a:path w="8485" h="8892" extrusionOk="0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1012475" y="3482900"/>
              <a:ext cx="399875" cy="387200"/>
            </a:xfrm>
            <a:custGeom>
              <a:avLst/>
              <a:gdLst/>
              <a:ahLst/>
              <a:cxnLst/>
              <a:rect l="l" t="t" r="r" b="b"/>
              <a:pathLst>
                <a:path w="15995" h="15488" extrusionOk="0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1875125" y="2834400"/>
              <a:ext cx="613000" cy="789675"/>
            </a:xfrm>
            <a:custGeom>
              <a:avLst/>
              <a:gdLst/>
              <a:ahLst/>
              <a:cxnLst/>
              <a:rect l="l" t="t" r="r" b="b"/>
              <a:pathLst>
                <a:path w="24520" h="31587" extrusionOk="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2149650" y="3482900"/>
              <a:ext cx="165450" cy="139575"/>
            </a:xfrm>
            <a:custGeom>
              <a:avLst/>
              <a:gdLst/>
              <a:ahLst/>
              <a:cxnLst/>
              <a:rect l="l" t="t" r="r" b="b"/>
              <a:pathLst>
                <a:path w="6618" h="5583" extrusionOk="0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2085200" y="2710575"/>
              <a:ext cx="78175" cy="234475"/>
            </a:xfrm>
            <a:custGeom>
              <a:avLst/>
              <a:gdLst/>
              <a:ahLst/>
              <a:cxnLst/>
              <a:rect l="l" t="t" r="r" b="b"/>
              <a:pathLst>
                <a:path w="3127" h="9379" extrusionOk="0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2274225" y="3170325"/>
              <a:ext cx="378825" cy="364075"/>
            </a:xfrm>
            <a:custGeom>
              <a:avLst/>
              <a:gdLst/>
              <a:ahLst/>
              <a:cxnLst/>
              <a:rect l="l" t="t" r="r" b="b"/>
              <a:pathLst>
                <a:path w="15153" h="14563" extrusionOk="0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2448525" y="2879050"/>
              <a:ext cx="225825" cy="307025"/>
            </a:xfrm>
            <a:custGeom>
              <a:avLst/>
              <a:gdLst/>
              <a:ahLst/>
              <a:cxnLst/>
              <a:rect l="l" t="t" r="r" b="b"/>
              <a:pathLst>
                <a:path w="9033" h="12281" extrusionOk="0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2569800" y="2920150"/>
              <a:ext cx="104550" cy="250200"/>
            </a:xfrm>
            <a:custGeom>
              <a:avLst/>
              <a:gdLst/>
              <a:ahLst/>
              <a:cxnLst/>
              <a:rect l="l" t="t" r="r" b="b"/>
              <a:pathLst>
                <a:path w="4182" h="10008" extrusionOk="0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2409950" y="2812575"/>
              <a:ext cx="168000" cy="168000"/>
            </a:xfrm>
            <a:custGeom>
              <a:avLst/>
              <a:gdLst/>
              <a:ahLst/>
              <a:cxnLst/>
              <a:rect l="l" t="t" r="r" b="b"/>
              <a:pathLst>
                <a:path w="6720" h="6720" extrusionOk="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2491150" y="2812575"/>
              <a:ext cx="86800" cy="122325"/>
            </a:xfrm>
            <a:custGeom>
              <a:avLst/>
              <a:gdLst/>
              <a:ahLst/>
              <a:cxnLst/>
              <a:rect l="l" t="t" r="r" b="b"/>
              <a:pathLst>
                <a:path w="3472" h="4893" extrusionOk="0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2468825" y="3032800"/>
              <a:ext cx="112175" cy="124875"/>
            </a:xfrm>
            <a:custGeom>
              <a:avLst/>
              <a:gdLst/>
              <a:ahLst/>
              <a:cxnLst/>
              <a:rect l="l" t="t" r="r" b="b"/>
              <a:pathLst>
                <a:path w="4487" h="4995" extrusionOk="0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2241375" y="3068325"/>
              <a:ext cx="320675" cy="284350"/>
            </a:xfrm>
            <a:custGeom>
              <a:avLst/>
              <a:gdLst/>
              <a:ahLst/>
              <a:cxnLst/>
              <a:rect l="l" t="t" r="r" b="b"/>
              <a:pathLst>
                <a:path w="12827" h="11374" extrusionOk="0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2127325" y="3042950"/>
              <a:ext cx="143625" cy="232950"/>
            </a:xfrm>
            <a:custGeom>
              <a:avLst/>
              <a:gdLst/>
              <a:ahLst/>
              <a:cxnLst/>
              <a:rect l="l" t="t" r="r" b="b"/>
              <a:pathLst>
                <a:path w="5745" h="9318" extrusionOk="0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2457150" y="2908475"/>
              <a:ext cx="146675" cy="203000"/>
            </a:xfrm>
            <a:custGeom>
              <a:avLst/>
              <a:gdLst/>
              <a:ahLst/>
              <a:cxnLst/>
              <a:rect l="l" t="t" r="r" b="b"/>
              <a:pathLst>
                <a:path w="5867" h="8120" extrusionOk="0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2103975" y="2658325"/>
              <a:ext cx="396850" cy="351675"/>
            </a:xfrm>
            <a:custGeom>
              <a:avLst/>
              <a:gdLst/>
              <a:ahLst/>
              <a:cxnLst/>
              <a:rect l="l" t="t" r="r" b="b"/>
              <a:pathLst>
                <a:path w="15874" h="14067" extrusionOk="0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2103975" y="2658325"/>
              <a:ext cx="396850" cy="231925"/>
            </a:xfrm>
            <a:custGeom>
              <a:avLst/>
              <a:gdLst/>
              <a:ahLst/>
              <a:cxnLst/>
              <a:rect l="l" t="t" r="r" b="b"/>
              <a:pathLst>
                <a:path w="15874" h="9277" extrusionOk="0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2128325" y="2827800"/>
              <a:ext cx="303475" cy="182200"/>
            </a:xfrm>
            <a:custGeom>
              <a:avLst/>
              <a:gdLst/>
              <a:ahLst/>
              <a:cxnLst/>
              <a:rect l="l" t="t" r="r" b="b"/>
              <a:pathLst>
                <a:path w="12139" h="7288" extrusionOk="0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1742675" y="2677100"/>
              <a:ext cx="369950" cy="586100"/>
            </a:xfrm>
            <a:custGeom>
              <a:avLst/>
              <a:gdLst/>
              <a:ahLst/>
              <a:cxnLst/>
              <a:rect l="l" t="t" r="r" b="b"/>
              <a:pathLst>
                <a:path w="14798" h="23444" extrusionOk="0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803050" y="2812575"/>
              <a:ext cx="308550" cy="450625"/>
            </a:xfrm>
            <a:custGeom>
              <a:avLst/>
              <a:gdLst/>
              <a:ahLst/>
              <a:cxnLst/>
              <a:rect l="l" t="t" r="r" b="b"/>
              <a:pathLst>
                <a:path w="12342" h="18025" extrusionOk="0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1609225" y="2745100"/>
              <a:ext cx="220750" cy="260850"/>
            </a:xfrm>
            <a:custGeom>
              <a:avLst/>
              <a:gdLst/>
              <a:ahLst/>
              <a:cxnLst/>
              <a:rect l="l" t="t" r="r" b="b"/>
              <a:pathLst>
                <a:path w="8830" h="10434" extrusionOk="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411650" y="3545825"/>
              <a:ext cx="987000" cy="1167150"/>
            </a:xfrm>
            <a:custGeom>
              <a:avLst/>
              <a:gdLst/>
              <a:ahLst/>
              <a:cxnLst/>
              <a:rect l="l" t="t" r="r" b="b"/>
              <a:pathLst>
                <a:path w="39480" h="46686" extrusionOk="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038350" y="2851750"/>
              <a:ext cx="958575" cy="1010250"/>
            </a:xfrm>
            <a:custGeom>
              <a:avLst/>
              <a:gdLst/>
              <a:ahLst/>
              <a:cxnLst/>
              <a:rect l="l" t="t" r="r" b="b"/>
              <a:pathLst>
                <a:path w="38343" h="40410" extrusionOk="0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1299175" y="3440950"/>
              <a:ext cx="697750" cy="400750"/>
            </a:xfrm>
            <a:custGeom>
              <a:avLst/>
              <a:gdLst/>
              <a:ahLst/>
              <a:cxnLst/>
              <a:rect l="l" t="t" r="r" b="b"/>
              <a:pathLst>
                <a:path w="27910" h="16030" extrusionOk="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1187525" y="3150525"/>
              <a:ext cx="162425" cy="180675"/>
            </a:xfrm>
            <a:custGeom>
              <a:avLst/>
              <a:gdLst/>
              <a:ahLst/>
              <a:cxnLst/>
              <a:rect l="l" t="t" r="r" b="b"/>
              <a:pathLst>
                <a:path w="6497" h="7227" extrusionOk="0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821325" y="3009975"/>
              <a:ext cx="33000" cy="171025"/>
            </a:xfrm>
            <a:custGeom>
              <a:avLst/>
              <a:gdLst/>
              <a:ahLst/>
              <a:cxnLst/>
              <a:rect l="l" t="t" r="r" b="b"/>
              <a:pathLst>
                <a:path w="1320" h="6841" extrusionOk="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1442275" y="3649850"/>
              <a:ext cx="460775" cy="191850"/>
            </a:xfrm>
            <a:custGeom>
              <a:avLst/>
              <a:gdLst/>
              <a:ahLst/>
              <a:cxnLst/>
              <a:rect l="l" t="t" r="r" b="b"/>
              <a:pathLst>
                <a:path w="18431" h="7674" extrusionOk="0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1130700" y="3093200"/>
              <a:ext cx="207050" cy="252225"/>
            </a:xfrm>
            <a:custGeom>
              <a:avLst/>
              <a:gdLst/>
              <a:ahLst/>
              <a:cxnLst/>
              <a:rect l="l" t="t" r="r" b="b"/>
              <a:pathLst>
                <a:path w="8282" h="10089" extrusionOk="0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1674675" y="3399175"/>
              <a:ext cx="322250" cy="255225"/>
            </a:xfrm>
            <a:custGeom>
              <a:avLst/>
              <a:gdLst/>
              <a:ahLst/>
              <a:cxnLst/>
              <a:rect l="l" t="t" r="r" b="b"/>
              <a:pathLst>
                <a:path w="12890" h="10209" extrusionOk="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1674675" y="2483750"/>
              <a:ext cx="466875" cy="506450"/>
            </a:xfrm>
            <a:custGeom>
              <a:avLst/>
              <a:gdLst/>
              <a:ahLst/>
              <a:cxnLst/>
              <a:rect l="l" t="t" r="r" b="b"/>
              <a:pathLst>
                <a:path w="18675" h="20258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2062350" y="2248825"/>
              <a:ext cx="431350" cy="358275"/>
            </a:xfrm>
            <a:custGeom>
              <a:avLst/>
              <a:gdLst/>
              <a:ahLst/>
              <a:cxnLst/>
              <a:rect l="l" t="t" r="r" b="b"/>
              <a:pathLst>
                <a:path w="17254" h="14331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2457150" y="2156650"/>
              <a:ext cx="367575" cy="240350"/>
            </a:xfrm>
            <a:custGeom>
              <a:avLst/>
              <a:gdLst/>
              <a:ahLst/>
              <a:cxnLst/>
              <a:rect l="l" t="t" r="r" b="b"/>
              <a:pathLst>
                <a:path w="14703" h="9614" extrusionOk="0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1630525" y="3068325"/>
              <a:ext cx="600325" cy="554150"/>
            </a:xfrm>
            <a:custGeom>
              <a:avLst/>
              <a:gdLst/>
              <a:ahLst/>
              <a:cxnLst/>
              <a:rect l="l" t="t" r="r" b="b"/>
              <a:pathLst>
                <a:path w="24013" h="22166" extrusionOk="0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2167900" y="2926925"/>
              <a:ext cx="374025" cy="324100"/>
            </a:xfrm>
            <a:custGeom>
              <a:avLst/>
              <a:gdLst/>
              <a:ahLst/>
              <a:cxnLst/>
              <a:rect l="l" t="t" r="r" b="b"/>
              <a:pathLst>
                <a:path w="14961" h="12964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1742675" y="2998300"/>
              <a:ext cx="770825" cy="624175"/>
            </a:xfrm>
            <a:custGeom>
              <a:avLst/>
              <a:gdLst/>
              <a:ahLst/>
              <a:cxnLst/>
              <a:rect l="l" t="t" r="r" b="b"/>
              <a:pathLst>
                <a:path w="30833" h="24967" extrusionOk="0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1793425" y="3269275"/>
              <a:ext cx="433375" cy="353200"/>
            </a:xfrm>
            <a:custGeom>
              <a:avLst/>
              <a:gdLst/>
              <a:ahLst/>
              <a:cxnLst/>
              <a:rect l="l" t="t" r="r" b="b"/>
              <a:pathLst>
                <a:path w="17335" h="14128" extrusionOk="0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535125" y="3314950"/>
              <a:ext cx="336475" cy="336450"/>
            </a:xfrm>
            <a:custGeom>
              <a:avLst/>
              <a:gdLst/>
              <a:ahLst/>
              <a:cxnLst/>
              <a:rect l="l" t="t" r="r" b="b"/>
              <a:pathLst>
                <a:path w="13459" h="13458" extrusionOk="0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2111575" y="3070350"/>
              <a:ext cx="174600" cy="174600"/>
            </a:xfrm>
            <a:custGeom>
              <a:avLst/>
              <a:gdLst/>
              <a:ahLst/>
              <a:cxnLst/>
              <a:rect l="l" t="t" r="r" b="b"/>
              <a:pathLst>
                <a:path w="6984" h="6984" extrusionOk="0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2127325" y="3079500"/>
              <a:ext cx="149700" cy="119775"/>
            </a:xfrm>
            <a:custGeom>
              <a:avLst/>
              <a:gdLst/>
              <a:ahLst/>
              <a:cxnLst/>
              <a:rect l="l" t="t" r="r" b="b"/>
              <a:pathLst>
                <a:path w="5988" h="4791" extrusionOk="0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1569625" y="3336250"/>
              <a:ext cx="279625" cy="223800"/>
            </a:xfrm>
            <a:custGeom>
              <a:avLst/>
              <a:gdLst/>
              <a:ahLst/>
              <a:cxnLst/>
              <a:rect l="l" t="t" r="r" b="b"/>
              <a:pathLst>
                <a:path w="11185" h="8952" extrusionOk="0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1324025" y="3150525"/>
              <a:ext cx="532350" cy="695225"/>
            </a:xfrm>
            <a:custGeom>
              <a:avLst/>
              <a:gdLst/>
              <a:ahLst/>
              <a:cxnLst/>
              <a:rect l="l" t="t" r="r" b="b"/>
              <a:pathLst>
                <a:path w="21294" h="27809" extrusionOk="0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927725" y="3772150"/>
              <a:ext cx="348625" cy="799750"/>
            </a:xfrm>
            <a:custGeom>
              <a:avLst/>
              <a:gdLst/>
              <a:ahLst/>
              <a:cxnLst/>
              <a:rect l="l" t="t" r="r" b="b"/>
              <a:pathLst>
                <a:path w="13945" h="31990" extrusionOk="0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1773125" y="2566475"/>
              <a:ext cx="334425" cy="369425"/>
            </a:xfrm>
            <a:custGeom>
              <a:avLst/>
              <a:gdLst/>
              <a:ahLst/>
              <a:cxnLst/>
              <a:rect l="l" t="t" r="r" b="b"/>
              <a:pathLst>
                <a:path w="13377" h="14777" extrusionOk="0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2127325" y="2341675"/>
              <a:ext cx="353200" cy="211625"/>
            </a:xfrm>
            <a:custGeom>
              <a:avLst/>
              <a:gdLst/>
              <a:ahLst/>
              <a:cxnLst/>
              <a:rect l="l" t="t" r="r" b="b"/>
              <a:pathLst>
                <a:path w="14128" h="8465" extrusionOk="0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2492675" y="2220900"/>
              <a:ext cx="325800" cy="121300"/>
            </a:xfrm>
            <a:custGeom>
              <a:avLst/>
              <a:gdLst/>
              <a:ahLst/>
              <a:cxnLst/>
              <a:rect l="l" t="t" r="r" b="b"/>
              <a:pathLst>
                <a:path w="13032" h="4852" extrusionOk="0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1038350" y="3810725"/>
              <a:ext cx="360300" cy="902250"/>
            </a:xfrm>
            <a:custGeom>
              <a:avLst/>
              <a:gdLst/>
              <a:ahLst/>
              <a:cxnLst/>
              <a:rect l="l" t="t" r="r" b="b"/>
              <a:pathLst>
                <a:path w="14412" h="36090" extrusionOk="0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2342475" y="3201775"/>
              <a:ext cx="310575" cy="324800"/>
            </a:xfrm>
            <a:custGeom>
              <a:avLst/>
              <a:gdLst/>
              <a:ahLst/>
              <a:cxnLst/>
              <a:rect l="l" t="t" r="r" b="b"/>
              <a:pathLst>
                <a:path w="12423" h="12992" extrusionOk="0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2261775" y="3182500"/>
              <a:ext cx="284200" cy="170200"/>
            </a:xfrm>
            <a:custGeom>
              <a:avLst/>
              <a:gdLst/>
              <a:ahLst/>
              <a:cxnLst/>
              <a:rect l="l" t="t" r="r" b="b"/>
              <a:pathLst>
                <a:path w="11368" h="6808" extrusionOk="0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2512450" y="2908475"/>
              <a:ext cx="91375" cy="203000"/>
            </a:xfrm>
            <a:custGeom>
              <a:avLst/>
              <a:gdLst/>
              <a:ahLst/>
              <a:cxnLst/>
              <a:rect l="l" t="t" r="r" b="b"/>
              <a:pathLst>
                <a:path w="3655" h="8120" extrusionOk="0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2162325" y="2366025"/>
              <a:ext cx="331375" cy="241075"/>
            </a:xfrm>
            <a:custGeom>
              <a:avLst/>
              <a:gdLst/>
              <a:ahLst/>
              <a:cxnLst/>
              <a:rect l="l" t="t" r="r" b="b"/>
              <a:pathLst>
                <a:path w="13255" h="9643" extrusionOk="0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1829950" y="2609600"/>
              <a:ext cx="311600" cy="380600"/>
            </a:xfrm>
            <a:custGeom>
              <a:avLst/>
              <a:gdLst/>
              <a:ahLst/>
              <a:cxnLst/>
              <a:rect l="l" t="t" r="r" b="b"/>
              <a:pathLst>
                <a:path w="12464" h="15224" extrusionOk="0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2510425" y="2261500"/>
              <a:ext cx="293850" cy="135500"/>
            </a:xfrm>
            <a:custGeom>
              <a:avLst/>
              <a:gdLst/>
              <a:ahLst/>
              <a:cxnLst/>
              <a:rect l="l" t="t" r="r" b="b"/>
              <a:pathLst>
                <a:path w="11754" h="5420" extrusionOk="0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2468825" y="3251000"/>
              <a:ext cx="184225" cy="177625"/>
            </a:xfrm>
            <a:custGeom>
              <a:avLst/>
              <a:gdLst/>
              <a:ahLst/>
              <a:cxnLst/>
              <a:rect l="l" t="t" r="r" b="b"/>
              <a:pathLst>
                <a:path w="7369" h="7105" extrusionOk="0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2670275" y="3167775"/>
              <a:ext cx="20325" cy="69550"/>
            </a:xfrm>
            <a:custGeom>
              <a:avLst/>
              <a:gdLst/>
              <a:ahLst/>
              <a:cxnLst/>
              <a:rect l="l" t="t" r="r" b="b"/>
              <a:pathLst>
                <a:path w="813" h="2782" extrusionOk="0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2502325" y="2156675"/>
              <a:ext cx="313100" cy="52575"/>
            </a:xfrm>
            <a:custGeom>
              <a:avLst/>
              <a:gdLst/>
              <a:ahLst/>
              <a:cxnLst/>
              <a:rect l="l" t="t" r="r" b="b"/>
              <a:pathLst>
                <a:path w="12524" h="2103" extrusionOk="0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2062350" y="2248825"/>
              <a:ext cx="375025" cy="224300"/>
            </a:xfrm>
            <a:custGeom>
              <a:avLst/>
              <a:gdLst/>
              <a:ahLst/>
              <a:cxnLst/>
              <a:rect l="l" t="t" r="r" b="b"/>
              <a:pathLst>
                <a:path w="15001" h="8972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1674675" y="2483750"/>
              <a:ext cx="369450" cy="375550"/>
            </a:xfrm>
            <a:custGeom>
              <a:avLst/>
              <a:gdLst/>
              <a:ahLst/>
              <a:cxnLst/>
              <a:rect l="l" t="t" r="r" b="b"/>
              <a:pathLst>
                <a:path w="14778" h="15022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1355500" y="2851750"/>
              <a:ext cx="313125" cy="264300"/>
            </a:xfrm>
            <a:custGeom>
              <a:avLst/>
              <a:gdLst/>
              <a:ahLst/>
              <a:cxnLst/>
              <a:rect l="l" t="t" r="r" b="b"/>
              <a:pathLst>
                <a:path w="12525" h="10572" extrusionOk="0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1121050" y="3061225"/>
              <a:ext cx="247675" cy="295850"/>
            </a:xfrm>
            <a:custGeom>
              <a:avLst/>
              <a:gdLst/>
              <a:ahLst/>
              <a:cxnLst/>
              <a:rect l="l" t="t" r="r" b="b"/>
              <a:pathLst>
                <a:path w="9907" h="11834" extrusionOk="0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1299675" y="3850300"/>
              <a:ext cx="98975" cy="436925"/>
            </a:xfrm>
            <a:custGeom>
              <a:avLst/>
              <a:gdLst/>
              <a:ahLst/>
              <a:cxnLst/>
              <a:rect l="l" t="t" r="r" b="b"/>
              <a:pathLst>
                <a:path w="3959" h="17477" extrusionOk="0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387975" y="3826450"/>
              <a:ext cx="59400" cy="35550"/>
            </a:xfrm>
            <a:custGeom>
              <a:avLst/>
              <a:gdLst/>
              <a:ahLst/>
              <a:cxnLst/>
              <a:rect l="l" t="t" r="r" b="b"/>
              <a:pathLst>
                <a:path w="2376" h="1422" extrusionOk="0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1506200" y="2736975"/>
              <a:ext cx="131450" cy="102025"/>
            </a:xfrm>
            <a:custGeom>
              <a:avLst/>
              <a:gdLst/>
              <a:ahLst/>
              <a:cxnLst/>
              <a:rect l="l" t="t" r="r" b="b"/>
              <a:pathLst>
                <a:path w="5258" h="4081" extrusionOk="0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1038350" y="3368725"/>
              <a:ext cx="97950" cy="188300"/>
            </a:xfrm>
            <a:custGeom>
              <a:avLst/>
              <a:gdLst/>
              <a:ahLst/>
              <a:cxnLst/>
              <a:rect l="l" t="t" r="r" b="b"/>
              <a:pathLst>
                <a:path w="3918" h="7532" extrusionOk="0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411650" y="3545825"/>
              <a:ext cx="626725" cy="879425"/>
            </a:xfrm>
            <a:custGeom>
              <a:avLst/>
              <a:gdLst/>
              <a:ahLst/>
              <a:cxnLst/>
              <a:rect l="l" t="t" r="r" b="b"/>
              <a:pathLst>
                <a:path w="25069" h="35177" extrusionOk="0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2167900" y="2926925"/>
              <a:ext cx="320225" cy="141425"/>
            </a:xfrm>
            <a:custGeom>
              <a:avLst/>
              <a:gdLst/>
              <a:ahLst/>
              <a:cxnLst/>
              <a:rect l="l" t="t" r="r" b="b"/>
              <a:pathLst>
                <a:path w="12809" h="5657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1630525" y="3068325"/>
              <a:ext cx="516600" cy="251725"/>
            </a:xfrm>
            <a:custGeom>
              <a:avLst/>
              <a:gdLst/>
              <a:ahLst/>
              <a:cxnLst/>
              <a:rect l="l" t="t" r="r" b="b"/>
              <a:pathLst>
                <a:path w="20664" h="10069" extrusionOk="0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2209000" y="2407125"/>
              <a:ext cx="280150" cy="199975"/>
            </a:xfrm>
            <a:custGeom>
              <a:avLst/>
              <a:gdLst/>
              <a:ahLst/>
              <a:cxnLst/>
              <a:rect l="l" t="t" r="r" b="b"/>
              <a:pathLst>
                <a:path w="11206" h="7999" extrusionOk="0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1848225" y="2649700"/>
              <a:ext cx="293325" cy="340500"/>
            </a:xfrm>
            <a:custGeom>
              <a:avLst/>
              <a:gdLst/>
              <a:ahLst/>
              <a:cxnLst/>
              <a:rect l="l" t="t" r="r" b="b"/>
              <a:pathLst>
                <a:path w="11733" h="13620" extrusionOk="0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2544425" y="2289925"/>
              <a:ext cx="241575" cy="107075"/>
            </a:xfrm>
            <a:custGeom>
              <a:avLst/>
              <a:gdLst/>
              <a:ahLst/>
              <a:cxnLst/>
              <a:rect l="l" t="t" r="r" b="b"/>
              <a:pathLst>
                <a:path w="9663" h="4283" extrusionOk="0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1984225" y="2412200"/>
              <a:ext cx="83750" cy="57875"/>
            </a:xfrm>
            <a:custGeom>
              <a:avLst/>
              <a:gdLst/>
              <a:ahLst/>
              <a:cxnLst/>
              <a:rect l="l" t="t" r="r" b="b"/>
              <a:pathLst>
                <a:path w="3350" h="2315" extrusionOk="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2407425" y="2199600"/>
              <a:ext cx="83750" cy="24875"/>
            </a:xfrm>
            <a:custGeom>
              <a:avLst/>
              <a:gdLst/>
              <a:ahLst/>
              <a:cxnLst/>
              <a:rect l="l" t="t" r="r" b="b"/>
              <a:pathLst>
                <a:path w="3350" h="995" extrusionOk="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2270925" y="3027725"/>
              <a:ext cx="237500" cy="223300"/>
            </a:xfrm>
            <a:custGeom>
              <a:avLst/>
              <a:gdLst/>
              <a:ahLst/>
              <a:cxnLst/>
              <a:rect l="l" t="t" r="r" b="b"/>
              <a:pathLst>
                <a:path w="9500" h="8932" extrusionOk="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2352100" y="3157650"/>
              <a:ext cx="206925" cy="158850"/>
            </a:xfrm>
            <a:custGeom>
              <a:avLst/>
              <a:gdLst/>
              <a:ahLst/>
              <a:cxnLst/>
              <a:rect l="l" t="t" r="r" b="b"/>
              <a:pathLst>
                <a:path w="8277" h="6354" extrusionOk="0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8"/>
          <p:cNvGrpSpPr/>
          <p:nvPr/>
        </p:nvGrpSpPr>
        <p:grpSpPr>
          <a:xfrm>
            <a:off x="6779025" y="349504"/>
            <a:ext cx="913425" cy="370975"/>
            <a:chOff x="6514150" y="4420266"/>
            <a:chExt cx="913425" cy="370975"/>
          </a:xfrm>
        </p:grpSpPr>
        <p:sp>
          <p:nvSpPr>
            <p:cNvPr id="383" name="Google Shape;383;p38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8"/>
          <p:cNvSpPr/>
          <p:nvPr/>
        </p:nvSpPr>
        <p:spPr>
          <a:xfrm>
            <a:off x="2086350" y="823325"/>
            <a:ext cx="1270200" cy="12702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8"/>
          <p:cNvGrpSpPr/>
          <p:nvPr/>
        </p:nvGrpSpPr>
        <p:grpSpPr>
          <a:xfrm>
            <a:off x="3091863" y="1052012"/>
            <a:ext cx="537556" cy="136576"/>
            <a:chOff x="2641350" y="846250"/>
            <a:chExt cx="413600" cy="105075"/>
          </a:xfrm>
        </p:grpSpPr>
        <p:sp>
          <p:nvSpPr>
            <p:cNvPr id="387" name="Google Shape;387;p38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1" name="Google Shape;391;p38"/>
          <p:cNvCxnSpPr/>
          <p:nvPr/>
        </p:nvCxnSpPr>
        <p:spPr>
          <a:xfrm rot="10800000" flipH="1">
            <a:off x="3459250" y="3707110"/>
            <a:ext cx="4990500" cy="11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38"/>
          <p:cNvSpPr txBox="1">
            <a:spLocks noGrp="1"/>
          </p:cNvSpPr>
          <p:nvPr>
            <p:ph type="subTitle" idx="2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22CNTThuc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CBD2338B-507E-7A6C-8BD3-0761796AC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B83D7CB-211E-BBA6-FD15-342EB3C0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KEY Feature 1 </a:t>
            </a:r>
            <a:endParaRPr lang="en-VN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06B6F110-0893-B388-AD68-85D9325A1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957" y="1096825"/>
            <a:ext cx="3970754" cy="729324"/>
          </a:xfrm>
        </p:spPr>
        <p:txBody>
          <a:bodyPr/>
          <a:lstStyle/>
          <a:p>
            <a:pPr marL="267970" indent="0" algn="just">
              <a:lnSpc>
                <a:spcPct val="150000"/>
              </a:lnSpc>
              <a:buNone/>
            </a:pPr>
            <a:r>
              <a:rPr lang="en-US" sz="2400" b="1">
                <a:solidFill>
                  <a:schemeClr val="bg1"/>
                </a:solidFill>
              </a:rPr>
              <a:t>- Email classification:</a:t>
            </a:r>
          </a:p>
        </p:txBody>
      </p:sp>
      <p:sp>
        <p:nvSpPr>
          <p:cNvPr id="3" name="Subtitle 13">
            <a:extLst>
              <a:ext uri="{FF2B5EF4-FFF2-40B4-BE49-F238E27FC236}">
                <a16:creationId xmlns:a16="http://schemas.microsoft.com/office/drawing/2014/main" id="{F7181E00-8C92-DC9E-5243-7EAB4C09322E}"/>
              </a:ext>
            </a:extLst>
          </p:cNvPr>
          <p:cNvSpPr txBox="1">
            <a:spLocks/>
          </p:cNvSpPr>
          <p:nvPr/>
        </p:nvSpPr>
        <p:spPr>
          <a:xfrm>
            <a:off x="1228672" y="1829518"/>
            <a:ext cx="6687577" cy="211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9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+ Pre-defined labels: Work, Commercial, Fraud, Others.</a:t>
            </a:r>
          </a:p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+ Classification activated on unlabeled emails received.</a:t>
            </a:r>
          </a:p>
        </p:txBody>
      </p:sp>
    </p:spTree>
    <p:extLst>
      <p:ext uri="{BB962C8B-B14F-4D97-AF65-F5344CB8AC3E}">
        <p14:creationId xmlns:p14="http://schemas.microsoft.com/office/powerpoint/2010/main" val="2260192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D02087EB-6BB7-D7CF-81DF-65A1942E7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0324531-56AE-C28B-EF51-8AA145AA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KEY Feature 2</a:t>
            </a:r>
            <a:endParaRPr lang="en-VN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8B2E1B5-670C-4BAA-AA46-19080F49F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957" y="1193541"/>
            <a:ext cx="7364584" cy="597439"/>
          </a:xfrm>
        </p:spPr>
        <p:txBody>
          <a:bodyPr/>
          <a:lstStyle/>
          <a:p>
            <a:pPr marL="267970" indent="0" algn="just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</a:rPr>
              <a:t>- Email prioritization:</a:t>
            </a:r>
          </a:p>
        </p:txBody>
      </p:sp>
      <p:sp>
        <p:nvSpPr>
          <p:cNvPr id="3" name="Subtitle 13">
            <a:extLst>
              <a:ext uri="{FF2B5EF4-FFF2-40B4-BE49-F238E27FC236}">
                <a16:creationId xmlns:a16="http://schemas.microsoft.com/office/drawing/2014/main" id="{3049F5B9-CBC8-F1AD-8AAC-DC3C4A4DBCB1}"/>
              </a:ext>
            </a:extLst>
          </p:cNvPr>
          <p:cNvSpPr txBox="1">
            <a:spLocks/>
          </p:cNvSpPr>
          <p:nvPr/>
        </p:nvSpPr>
        <p:spPr>
          <a:xfrm>
            <a:off x="1193504" y="2005364"/>
            <a:ext cx="6669992" cy="175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9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+ Based on scores: Subjects, Timestamp, Keywords and so on.</a:t>
            </a:r>
            <a:endParaRPr lang="en-US">
              <a:solidFill>
                <a:schemeClr val="bg1"/>
              </a:solidFill>
            </a:endParaRPr>
          </a:p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+ Read/responded emails will be marked as less crucial.</a:t>
            </a:r>
          </a:p>
        </p:txBody>
      </p:sp>
    </p:spTree>
    <p:extLst>
      <p:ext uri="{BB962C8B-B14F-4D97-AF65-F5344CB8AC3E}">
        <p14:creationId xmlns:p14="http://schemas.microsoft.com/office/powerpoint/2010/main" val="235771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DEA42678-084F-9574-9712-9A5990BF3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D38AD44-B5FF-485B-CB81-C8570D1D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KEY Feature 3</a:t>
            </a:r>
            <a:endParaRPr lang="en-VN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A3463892-7228-AE92-9278-7B4680396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126" y="1219919"/>
            <a:ext cx="7364584" cy="509516"/>
          </a:xfrm>
        </p:spPr>
        <p:txBody>
          <a:bodyPr/>
          <a:lstStyle/>
          <a:p>
            <a:pPr marL="267970" indent="0" algn="just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</a:rPr>
              <a:t>- Abstractive summarization:</a:t>
            </a:r>
          </a:p>
        </p:txBody>
      </p:sp>
      <p:sp>
        <p:nvSpPr>
          <p:cNvPr id="3" name="Subtitle 13">
            <a:extLst>
              <a:ext uri="{FF2B5EF4-FFF2-40B4-BE49-F238E27FC236}">
                <a16:creationId xmlns:a16="http://schemas.microsoft.com/office/drawing/2014/main" id="{34E11583-9832-820B-96BB-259E3A09B7B7}"/>
              </a:ext>
            </a:extLst>
          </p:cNvPr>
          <p:cNvSpPr txBox="1">
            <a:spLocks/>
          </p:cNvSpPr>
          <p:nvPr/>
        </p:nvSpPr>
        <p:spPr>
          <a:xfrm>
            <a:off x="1219880" y="1961403"/>
            <a:ext cx="6863423" cy="13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9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+ Using AI model: Gemini.</a:t>
            </a:r>
            <a:endParaRPr lang="en-US">
              <a:solidFill>
                <a:schemeClr val="bg1"/>
              </a:solidFill>
            </a:endParaRPr>
          </a:p>
          <a:p>
            <a:pPr marL="267970" indent="0" algn="l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+ Summarized content displayed in juxtaposition with the original content.</a:t>
            </a:r>
          </a:p>
        </p:txBody>
      </p:sp>
    </p:spTree>
    <p:extLst>
      <p:ext uri="{BB962C8B-B14F-4D97-AF65-F5344CB8AC3E}">
        <p14:creationId xmlns:p14="http://schemas.microsoft.com/office/powerpoint/2010/main" val="425108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2C73643F-16D9-7CC5-D963-4FC1521F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DCC6553-4904-68BE-3C70-071886977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KEY Feature 4</a:t>
            </a:r>
            <a:endParaRPr lang="en-VN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DC69DC6-2457-387B-3948-F38743325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750" y="1158372"/>
            <a:ext cx="7364584" cy="694155"/>
          </a:xfrm>
        </p:spPr>
        <p:txBody>
          <a:bodyPr/>
          <a:lstStyle/>
          <a:p>
            <a:pPr marL="267970" indent="0" algn="just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</a:rPr>
              <a:t>- AI-based reply suggestion:</a:t>
            </a:r>
          </a:p>
        </p:txBody>
      </p:sp>
      <p:sp>
        <p:nvSpPr>
          <p:cNvPr id="3" name="Subtitle 13">
            <a:extLst>
              <a:ext uri="{FF2B5EF4-FFF2-40B4-BE49-F238E27FC236}">
                <a16:creationId xmlns:a16="http://schemas.microsoft.com/office/drawing/2014/main" id="{90931DEC-C1F3-D70E-3FAC-8534B0C8C40C}"/>
              </a:ext>
            </a:extLst>
          </p:cNvPr>
          <p:cNvSpPr txBox="1">
            <a:spLocks/>
          </p:cNvSpPr>
          <p:nvPr/>
        </p:nvSpPr>
        <p:spPr>
          <a:xfrm>
            <a:off x="1237465" y="1759179"/>
            <a:ext cx="5518200" cy="122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9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+ Activated with a button.</a:t>
            </a:r>
            <a:endParaRPr lang="en-US">
              <a:solidFill>
                <a:schemeClr val="bg1"/>
              </a:solidFill>
            </a:endParaRPr>
          </a:p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+ Integrated with reply workflow.</a:t>
            </a:r>
          </a:p>
        </p:txBody>
      </p:sp>
    </p:spTree>
    <p:extLst>
      <p:ext uri="{BB962C8B-B14F-4D97-AF65-F5344CB8AC3E}">
        <p14:creationId xmlns:p14="http://schemas.microsoft.com/office/powerpoint/2010/main" val="127859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9BAF2972-AB38-7F7C-DC6D-EFFE9938F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F4EE83C-274F-8DA0-F350-D860B00C1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49" y="997998"/>
            <a:ext cx="2387439" cy="1777818"/>
          </a:xfrm>
        </p:spPr>
        <p:txBody>
          <a:bodyPr/>
          <a:lstStyle/>
          <a:p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USE CASE</a:t>
            </a:r>
            <a:b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DIAGRAM</a:t>
            </a:r>
          </a:p>
        </p:txBody>
      </p:sp>
      <p:pic>
        <p:nvPicPr>
          <p:cNvPr id="3" name="Picture 2" descr="A diagram of email categorization system&#10;&#10;AI-generated content may be incorrect.">
            <a:extLst>
              <a:ext uri="{FF2B5EF4-FFF2-40B4-BE49-F238E27FC236}">
                <a16:creationId xmlns:a16="http://schemas.microsoft.com/office/drawing/2014/main" id="{150690C4-8069-43D0-0ECE-05EA8889C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710" y="28937"/>
            <a:ext cx="5714166" cy="50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8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92558F79-70E5-6DB1-D5AC-6C819E28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7E33CA-F36C-FBEF-73FD-ACC2BF0B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41" y="411750"/>
            <a:ext cx="1766070" cy="1777818"/>
          </a:xfrm>
        </p:spPr>
        <p:txBody>
          <a:bodyPr/>
          <a:lstStyle/>
          <a:p>
            <a:r>
              <a:rPr lang="en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USeR</a:t>
            </a:r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 FLOW</a:t>
            </a:r>
          </a:p>
        </p:txBody>
      </p:sp>
      <p:pic>
        <p:nvPicPr>
          <p:cNvPr id="3" name="Picture 2" descr="A diagram of email messages&#10;&#10;AI-generated content may be incorrect.">
            <a:extLst>
              <a:ext uri="{FF2B5EF4-FFF2-40B4-BE49-F238E27FC236}">
                <a16:creationId xmlns:a16="http://schemas.microsoft.com/office/drawing/2014/main" id="{5D43E8D6-FD36-F771-61A3-FF7E957B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19" y="411750"/>
            <a:ext cx="675986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9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>
          <a:extLst>
            <a:ext uri="{FF2B5EF4-FFF2-40B4-BE49-F238E27FC236}">
              <a16:creationId xmlns:a16="http://schemas.microsoft.com/office/drawing/2014/main" id="{67F3A0DC-C803-C62E-E3E9-9DE403964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8">
            <a:extLst>
              <a:ext uri="{FF2B5EF4-FFF2-40B4-BE49-F238E27FC236}">
                <a16:creationId xmlns:a16="http://schemas.microsoft.com/office/drawing/2014/main" id="{9E43989A-D620-1DBE-5FC2-4418604CD201}"/>
              </a:ext>
            </a:extLst>
          </p:cNvPr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rgbClr val="191919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8">
            <a:extLst>
              <a:ext uri="{FF2B5EF4-FFF2-40B4-BE49-F238E27FC236}">
                <a16:creationId xmlns:a16="http://schemas.microsoft.com/office/drawing/2014/main" id="{C8F329EE-3F11-191B-E6A1-4A54C9BE082F}"/>
              </a:ext>
            </a:extLst>
          </p:cNvPr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8">
            <a:extLst>
              <a:ext uri="{FF2B5EF4-FFF2-40B4-BE49-F238E27FC236}">
                <a16:creationId xmlns:a16="http://schemas.microsoft.com/office/drawing/2014/main" id="{419A1EC8-7060-82E8-F63E-E4AD7CD8C432}"/>
              </a:ext>
            </a:extLst>
          </p:cNvPr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8">
            <a:extLst>
              <a:ext uri="{FF2B5EF4-FFF2-40B4-BE49-F238E27FC236}">
                <a16:creationId xmlns:a16="http://schemas.microsoft.com/office/drawing/2014/main" id="{FF5EB771-9D75-2B51-DF9C-B3E3F337E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User interface</a:t>
            </a:r>
            <a:endParaRPr/>
          </a:p>
        </p:txBody>
      </p:sp>
      <p:sp>
        <p:nvSpPr>
          <p:cNvPr id="604" name="Google Shape;604;p48">
            <a:extLst>
              <a:ext uri="{FF2B5EF4-FFF2-40B4-BE49-F238E27FC236}">
                <a16:creationId xmlns:a16="http://schemas.microsoft.com/office/drawing/2014/main" id="{0864A204-5444-99B8-1D9D-4D8477A6689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605" name="Google Shape;605;p48">
            <a:extLst>
              <a:ext uri="{FF2B5EF4-FFF2-40B4-BE49-F238E27FC236}">
                <a16:creationId xmlns:a16="http://schemas.microsoft.com/office/drawing/2014/main" id="{8A2A28BA-86D1-DD25-2402-0F75B2D298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How it looks like?</a:t>
            </a:r>
          </a:p>
        </p:txBody>
      </p:sp>
      <p:grpSp>
        <p:nvGrpSpPr>
          <p:cNvPr id="606" name="Google Shape;606;p48">
            <a:extLst>
              <a:ext uri="{FF2B5EF4-FFF2-40B4-BE49-F238E27FC236}">
                <a16:creationId xmlns:a16="http://schemas.microsoft.com/office/drawing/2014/main" id="{61E472F2-B116-65D1-5E15-A96CABD1ECB1}"/>
              </a:ext>
            </a:extLst>
          </p:cNvPr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607" name="Google Shape;607;p48">
              <a:extLst>
                <a:ext uri="{FF2B5EF4-FFF2-40B4-BE49-F238E27FC236}">
                  <a16:creationId xmlns:a16="http://schemas.microsoft.com/office/drawing/2014/main" id="{CD887E18-9139-20E3-4701-90763C89DE13}"/>
                </a:ext>
              </a:extLst>
            </p:cNvPr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>
              <a:extLst>
                <a:ext uri="{FF2B5EF4-FFF2-40B4-BE49-F238E27FC236}">
                  <a16:creationId xmlns:a16="http://schemas.microsoft.com/office/drawing/2014/main" id="{091E4FA3-E7B6-161A-2551-7497A1814840}"/>
                </a:ext>
              </a:extLst>
            </p:cNvPr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>
              <a:extLst>
                <a:ext uri="{FF2B5EF4-FFF2-40B4-BE49-F238E27FC236}">
                  <a16:creationId xmlns:a16="http://schemas.microsoft.com/office/drawing/2014/main" id="{15044EC4-A92F-77D0-DAE1-6EC46CB5E08D}"/>
                </a:ext>
              </a:extLst>
            </p:cNvPr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>
              <a:extLst>
                <a:ext uri="{FF2B5EF4-FFF2-40B4-BE49-F238E27FC236}">
                  <a16:creationId xmlns:a16="http://schemas.microsoft.com/office/drawing/2014/main" id="{7332A5F4-3854-78FE-DEDF-EA22DE8B90A2}"/>
                </a:ext>
              </a:extLst>
            </p:cNvPr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1" name="Google Shape;611;p48">
            <a:extLst>
              <a:ext uri="{FF2B5EF4-FFF2-40B4-BE49-F238E27FC236}">
                <a16:creationId xmlns:a16="http://schemas.microsoft.com/office/drawing/2014/main" id="{6288C2F9-7509-F1E8-25D3-F00AEE69798B}"/>
              </a:ext>
            </a:extLst>
          </p:cNvPr>
          <p:cNvCxnSpPr/>
          <p:nvPr/>
        </p:nvCxnSpPr>
        <p:spPr>
          <a:xfrm>
            <a:off x="453675" y="4411950"/>
            <a:ext cx="5442600" cy="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3055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40CA8B18-B2FC-E256-7A14-647FD3305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1B6F87C-CDDF-A273-5D9D-00659B2F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LOgin</a:t>
            </a:r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 page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BAD760-E1FF-9452-AADD-70C2DF270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64" y="723753"/>
            <a:ext cx="8302196" cy="42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5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BBC1A567-6107-D706-9393-593360747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FAE5508-C01D-A35F-0110-9C0CAD8B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dashboard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B9B91A-02D4-38C0-3845-968CBC55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18" y="805570"/>
            <a:ext cx="8317642" cy="415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8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1EB5F397-BE88-A4FA-B9A7-9050A111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FFDFF8-B030-B865-7957-2D78378D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Mail detail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1CC14C-951D-AE71-2E70-7074E0AFE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704867"/>
            <a:ext cx="8572500" cy="43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3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398" name="Google Shape;398;p39"/>
          <p:cNvSpPr txBox="1">
            <a:spLocks noGrp="1"/>
          </p:cNvSpPr>
          <p:nvPr>
            <p:ph type="subTitle" idx="1"/>
          </p:nvPr>
        </p:nvSpPr>
        <p:spPr>
          <a:xfrm>
            <a:off x="6602129" y="2987781"/>
            <a:ext cx="137128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</a:rPr>
              <a:t>Huynh Le Hai Duong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600"/>
              <a:t>22127081</a:t>
            </a:r>
          </a:p>
        </p:txBody>
      </p:sp>
      <p:grpSp>
        <p:nvGrpSpPr>
          <p:cNvPr id="399" name="Google Shape;399;p39"/>
          <p:cNvGrpSpPr/>
          <p:nvPr/>
        </p:nvGrpSpPr>
        <p:grpSpPr>
          <a:xfrm>
            <a:off x="8026698" y="4713214"/>
            <a:ext cx="781084" cy="198455"/>
            <a:chOff x="2641350" y="846250"/>
            <a:chExt cx="413600" cy="105075"/>
          </a:xfrm>
        </p:grpSpPr>
        <p:sp>
          <p:nvSpPr>
            <p:cNvPr id="400" name="Google Shape;400;p39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Female Profile with solid fill">
            <a:extLst>
              <a:ext uri="{FF2B5EF4-FFF2-40B4-BE49-F238E27FC236}">
                <a16:creationId xmlns:a16="http://schemas.microsoft.com/office/drawing/2014/main" id="{ED04443E-2E07-B1B0-ED56-991DDC3EE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6569" y="2001535"/>
            <a:ext cx="914400" cy="914400"/>
          </a:xfrm>
          <a:prstGeom prst="rect">
            <a:avLst/>
          </a:prstGeom>
        </p:spPr>
      </p:pic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6E4781E8-A789-6F14-1E19-426B84299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9031" y="2001535"/>
            <a:ext cx="914400" cy="914400"/>
          </a:xfrm>
          <a:prstGeom prst="rect">
            <a:avLst/>
          </a:prstGeom>
        </p:spPr>
      </p:pic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B1B2BC17-A6D1-CF51-4F3E-563B44AAD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0569" y="2001535"/>
            <a:ext cx="914400" cy="914400"/>
          </a:xfrm>
          <a:prstGeom prst="rect">
            <a:avLst/>
          </a:prstGeom>
        </p:spPr>
      </p:pic>
      <p:pic>
        <p:nvPicPr>
          <p:cNvPr id="7" name="Graphic 6" descr="Male profile with solid fill">
            <a:extLst>
              <a:ext uri="{FF2B5EF4-FFF2-40B4-BE49-F238E27FC236}">
                <a16:creationId xmlns:a16="http://schemas.microsoft.com/office/drawing/2014/main" id="{61328E09-E5FD-9CAE-7E5C-1FF60DFD8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8569" y="2001535"/>
            <a:ext cx="914400" cy="914400"/>
          </a:xfrm>
          <a:prstGeom prst="rect">
            <a:avLst/>
          </a:prstGeom>
        </p:spPr>
      </p:pic>
      <p:sp>
        <p:nvSpPr>
          <p:cNvPr id="8" name="Google Shape;398;p39">
            <a:extLst>
              <a:ext uri="{FF2B5EF4-FFF2-40B4-BE49-F238E27FC236}">
                <a16:creationId xmlns:a16="http://schemas.microsoft.com/office/drawing/2014/main" id="{A4389F80-EFE7-BC88-B716-B3757FDC01C0}"/>
              </a:ext>
            </a:extLst>
          </p:cNvPr>
          <p:cNvSpPr txBox="1">
            <a:spLocks/>
          </p:cNvSpPr>
          <p:nvPr/>
        </p:nvSpPr>
        <p:spPr>
          <a:xfrm>
            <a:off x="1114081" y="2987781"/>
            <a:ext cx="14842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  <a:defRPr sz="12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ctr">
              <a:buClr>
                <a:schemeClr val="hlink"/>
              </a:buClr>
              <a:buSzPts val="1100"/>
              <a:buFont typeface="Arial"/>
              <a:buNone/>
            </a:pPr>
            <a:r>
              <a:rPr lang="en-US" sz="1600"/>
              <a:t>Nguyen Tran Trung Kien</a:t>
            </a:r>
          </a:p>
          <a:p>
            <a:pPr marL="0" indent="0" algn="ctr">
              <a:buClr>
                <a:schemeClr val="hlink"/>
              </a:buClr>
              <a:buSzPts val="1100"/>
              <a:buFont typeface="Arial"/>
              <a:buNone/>
            </a:pPr>
            <a:r>
              <a:rPr lang="en-US" sz="1600"/>
              <a:t>21127327</a:t>
            </a:r>
          </a:p>
        </p:txBody>
      </p:sp>
      <p:sp>
        <p:nvSpPr>
          <p:cNvPr id="9" name="Google Shape;398;p39">
            <a:extLst>
              <a:ext uri="{FF2B5EF4-FFF2-40B4-BE49-F238E27FC236}">
                <a16:creationId xmlns:a16="http://schemas.microsoft.com/office/drawing/2014/main" id="{03DFB4C8-4B6B-113F-6219-C427A7BC7322}"/>
              </a:ext>
            </a:extLst>
          </p:cNvPr>
          <p:cNvSpPr txBox="1">
            <a:spLocks/>
          </p:cNvSpPr>
          <p:nvPr/>
        </p:nvSpPr>
        <p:spPr>
          <a:xfrm>
            <a:off x="4794593" y="2991293"/>
            <a:ext cx="1371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  <a:defRPr sz="12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ctr">
              <a:buClr>
                <a:schemeClr val="hlink"/>
              </a:buClr>
              <a:buSzPts val="1100"/>
              <a:buFont typeface="Arial"/>
              <a:buNone/>
            </a:pPr>
            <a:r>
              <a:rPr lang="en-US" sz="1600"/>
              <a:t>Nguyen Minh Thuan</a:t>
            </a:r>
          </a:p>
          <a:p>
            <a:pPr marL="0" indent="0" algn="ctr">
              <a:buClr>
                <a:schemeClr val="hlink"/>
              </a:buClr>
              <a:buSzPts val="1100"/>
              <a:buFont typeface="Arial"/>
              <a:buNone/>
            </a:pPr>
            <a:r>
              <a:rPr lang="en-US" sz="1600"/>
              <a:t>21127448</a:t>
            </a:r>
          </a:p>
        </p:txBody>
      </p:sp>
      <p:sp>
        <p:nvSpPr>
          <p:cNvPr id="10" name="Google Shape;398;p39">
            <a:extLst>
              <a:ext uri="{FF2B5EF4-FFF2-40B4-BE49-F238E27FC236}">
                <a16:creationId xmlns:a16="http://schemas.microsoft.com/office/drawing/2014/main" id="{23602C18-49FA-70A5-F677-F1A1DF984038}"/>
              </a:ext>
            </a:extLst>
          </p:cNvPr>
          <p:cNvSpPr txBox="1">
            <a:spLocks/>
          </p:cNvSpPr>
          <p:nvPr/>
        </p:nvSpPr>
        <p:spPr>
          <a:xfrm>
            <a:off x="2978129" y="2987781"/>
            <a:ext cx="1371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Char char="●"/>
              <a:defRPr sz="12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rabi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alpha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 Medium"/>
              <a:buAutoNum type="romanLcPeriod"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ctr">
              <a:buClr>
                <a:schemeClr val="hlink"/>
              </a:buClr>
              <a:buSzPts val="1100"/>
              <a:buFont typeface="Arial"/>
              <a:buNone/>
            </a:pPr>
            <a:r>
              <a:rPr lang="en-US" sz="1600"/>
              <a:t>Ho Bach Nhu Quynh</a:t>
            </a:r>
          </a:p>
          <a:p>
            <a:pPr marL="0" indent="0" algn="ctr">
              <a:buClr>
                <a:schemeClr val="hlink"/>
              </a:buClr>
              <a:buSzPts val="1100"/>
              <a:buFont typeface="Arial"/>
              <a:buNone/>
            </a:pPr>
            <a:r>
              <a:rPr lang="en-US" sz="1600"/>
              <a:t>21127412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78ECDA4A-69B8-F1C9-21C7-F1B5EA78A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1143828-E0D9-E1E5-F52C-3E955967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Mail detail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EA29AF-2014-2C32-17E9-2D5B5F8A3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0" y="686618"/>
            <a:ext cx="806527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3"/>
          <p:cNvSpPr/>
          <p:nvPr/>
        </p:nvSpPr>
        <p:spPr>
          <a:xfrm>
            <a:off x="1532631" y="3909809"/>
            <a:ext cx="998400" cy="998400"/>
          </a:xfrm>
          <a:prstGeom prst="ellipse">
            <a:avLst/>
          </a:prstGeom>
          <a:solidFill>
            <a:srgbClr val="191919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3"/>
          <p:cNvSpPr/>
          <p:nvPr/>
        </p:nvSpPr>
        <p:spPr>
          <a:xfrm>
            <a:off x="2080775" y="535000"/>
            <a:ext cx="6261600" cy="459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3"/>
          <p:cNvSpPr/>
          <p:nvPr/>
        </p:nvSpPr>
        <p:spPr>
          <a:xfrm>
            <a:off x="2415175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3"/>
          <p:cNvSpPr txBox="1">
            <a:spLocks noGrp="1"/>
          </p:cNvSpPr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architecture</a:t>
            </a:r>
          </a:p>
        </p:txBody>
      </p:sp>
      <p:sp>
        <p:nvSpPr>
          <p:cNvPr id="837" name="Google Shape;837;p53"/>
          <p:cNvSpPr txBox="1">
            <a:spLocks noGrp="1"/>
          </p:cNvSpPr>
          <p:nvPr>
            <p:ph type="title" idx="2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838" name="Google Shape;838;p53"/>
          <p:cNvSpPr txBox="1">
            <a:spLocks noGrp="1"/>
          </p:cNvSpPr>
          <p:nvPr>
            <p:ph type="subTitle" idx="1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Core diagrams and more</a:t>
            </a:r>
          </a:p>
        </p:txBody>
      </p:sp>
      <p:cxnSp>
        <p:nvCxnSpPr>
          <p:cNvPr id="839" name="Google Shape;839;p53"/>
          <p:cNvCxnSpPr/>
          <p:nvPr/>
        </p:nvCxnSpPr>
        <p:spPr>
          <a:xfrm rot="10800000" flipH="1">
            <a:off x="2828575" y="4400742"/>
            <a:ext cx="5494200" cy="1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0" name="Google Shape;840;p53"/>
          <p:cNvGrpSpPr/>
          <p:nvPr/>
        </p:nvGrpSpPr>
        <p:grpSpPr>
          <a:xfrm rot="-5400000">
            <a:off x="7593664" y="1799657"/>
            <a:ext cx="772605" cy="196301"/>
            <a:chOff x="2641350" y="846250"/>
            <a:chExt cx="413600" cy="105075"/>
          </a:xfrm>
        </p:grpSpPr>
        <p:sp>
          <p:nvSpPr>
            <p:cNvPr id="841" name="Google Shape;841;p5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53"/>
          <p:cNvGrpSpPr/>
          <p:nvPr/>
        </p:nvGrpSpPr>
        <p:grpSpPr>
          <a:xfrm rot="5400000">
            <a:off x="-847462" y="1804154"/>
            <a:ext cx="3397850" cy="187275"/>
            <a:chOff x="-3237675" y="-1132050"/>
            <a:chExt cx="3397850" cy="187275"/>
          </a:xfrm>
        </p:grpSpPr>
        <p:sp>
          <p:nvSpPr>
            <p:cNvPr id="846" name="Google Shape;846;p53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3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3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3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3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3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3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3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55" name="Google Shape;855;p53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0B5511A4-9484-3E6B-40C5-7945D1E5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376ECE4-55B1-2399-AA1D-DC9A8F32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OUR APPROACH</a:t>
            </a:r>
            <a:endParaRPr lang="en-US"/>
          </a:p>
        </p:txBody>
      </p:sp>
      <p:sp>
        <p:nvSpPr>
          <p:cNvPr id="4" name="Subtitle 13">
            <a:extLst>
              <a:ext uri="{FF2B5EF4-FFF2-40B4-BE49-F238E27FC236}">
                <a16:creationId xmlns:a16="http://schemas.microsoft.com/office/drawing/2014/main" id="{C7452C74-16DF-5BB6-4410-D98E059C7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620" y="1042416"/>
            <a:ext cx="7210124" cy="3054158"/>
          </a:xfrm>
        </p:spPr>
        <p:txBody>
          <a:bodyPr/>
          <a:lstStyle/>
          <a:p>
            <a:pPr marL="267970" indent="0" algn="l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- Apply mail-automation for Gmail</a:t>
            </a:r>
          </a:p>
          <a:p>
            <a:pPr marL="267970" indent="0" algn="l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- Using Gemini for 4 features through prompt engineering</a:t>
            </a:r>
          </a:p>
          <a:p>
            <a:pPr marL="267970" indent="0" algn="l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 + Free and seamlessly access through API</a:t>
            </a:r>
          </a:p>
          <a:p>
            <a:pPr marL="267970" indent="0" algn="l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- Using AI generated email for evaluation</a:t>
            </a:r>
          </a:p>
        </p:txBody>
      </p:sp>
    </p:spTree>
    <p:extLst>
      <p:ext uri="{BB962C8B-B14F-4D97-AF65-F5344CB8AC3E}">
        <p14:creationId xmlns:p14="http://schemas.microsoft.com/office/powerpoint/2010/main" val="2991362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2CFA92E2-F3BC-E022-63E2-AF8BEB244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D59F40F-4670-C801-14AD-64476C174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system architect</a:t>
            </a:r>
            <a:endParaRPr lang="en-VN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566349-4F94-C05C-0B99-29A5B0AE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031" y="872696"/>
            <a:ext cx="6295938" cy="38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383C96EE-F6B2-1700-E2B3-F5583F447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121CB06-6251-4612-83E1-271E7780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UML system design</a:t>
            </a:r>
            <a:endParaRPr lang="en-US"/>
          </a:p>
        </p:txBody>
      </p:sp>
      <p:pic>
        <p:nvPicPr>
          <p:cNvPr id="3" name="Picture 2" descr="A diagram of a mail&#10;&#10;AI-generated content may be incorrect.">
            <a:extLst>
              <a:ext uri="{FF2B5EF4-FFF2-40B4-BE49-F238E27FC236}">
                <a16:creationId xmlns:a16="http://schemas.microsoft.com/office/drawing/2014/main" id="{1DF37939-C62A-B867-49D6-D41AC79A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48" y="803189"/>
            <a:ext cx="6469905" cy="39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4AB5F150-304D-12A9-B296-00F5F34A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0BA6CE8-B0E8-0B92-9277-64460366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DATA description</a:t>
            </a:r>
            <a:endParaRPr lang="en-VN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0177AF4F-F893-E41B-9D02-365BD9664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620" y="1042416"/>
            <a:ext cx="8028759" cy="3849624"/>
          </a:xfrm>
        </p:spPr>
        <p:txBody>
          <a:bodyPr/>
          <a:lstStyle/>
          <a:p>
            <a:pPr marL="267970" indent="0" algn="just">
              <a:lnSpc>
                <a:spcPct val="150000"/>
              </a:lnSpc>
              <a:buNone/>
            </a:pPr>
            <a:r>
              <a:rPr lang="en-US" sz="2400" b="1">
                <a:solidFill>
                  <a:schemeClr val="bg1"/>
                </a:solidFill>
              </a:rPr>
              <a:t>AI generated dataset.</a:t>
            </a:r>
          </a:p>
          <a:p>
            <a:pPr marL="267970" indent="0" algn="just">
              <a:lnSpc>
                <a:spcPct val="150000"/>
              </a:lnSpc>
              <a:buNone/>
            </a:pPr>
            <a:r>
              <a:rPr lang="en-US" sz="2400" b="1">
                <a:solidFill>
                  <a:schemeClr val="bg1"/>
                </a:solidFill>
              </a:rPr>
              <a:t>INPUT: Email</a:t>
            </a:r>
            <a:endParaRPr lang="en-US">
              <a:solidFill>
                <a:schemeClr val="bg1"/>
              </a:solidFill>
            </a:endParaRPr>
          </a:p>
          <a:p>
            <a:pPr marL="267970" indent="0" algn="just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- Subject, sender, recipient, timestamp, and full email body.</a:t>
            </a:r>
          </a:p>
          <a:p>
            <a:pPr marL="267970" indent="0" algn="just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</a:rPr>
              <a:t>OUTPUT</a:t>
            </a:r>
            <a:r>
              <a:rPr lang="en-US" sz="2400">
                <a:solidFill>
                  <a:schemeClr val="bg1"/>
                </a:solidFill>
              </a:rPr>
              <a:t>: category, priority score, summarized content.</a:t>
            </a:r>
          </a:p>
          <a:p>
            <a:pPr marL="267970" indent="0" algn="just">
              <a:lnSpc>
                <a:spcPct val="150000"/>
              </a:lnSpc>
              <a:buNone/>
            </a:pP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12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F33AFE9C-6FBF-E593-D94B-6A027BF19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8C596BA-C5F2-FC51-73CD-DF1B0745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 monitoring</a:t>
            </a:r>
            <a:endParaRPr lang="en-US"/>
          </a:p>
        </p:txBody>
      </p:sp>
      <p:sp>
        <p:nvSpPr>
          <p:cNvPr id="5" name="Subtitle 13">
            <a:extLst>
              <a:ext uri="{FF2B5EF4-FFF2-40B4-BE49-F238E27FC236}">
                <a16:creationId xmlns:a16="http://schemas.microsoft.com/office/drawing/2014/main" id="{028946D9-AAD5-9773-4464-B937C7C2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419" y="804028"/>
            <a:ext cx="4587946" cy="2076294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800" b="1">
                <a:solidFill>
                  <a:schemeClr val="bg1"/>
                </a:solidFill>
                <a:latin typeface="Raleway"/>
                <a:ea typeface="Roboto"/>
                <a:cs typeface="Roboto"/>
              </a:rPr>
              <a:t>Ensure accuracy and output quality</a:t>
            </a:r>
            <a:endParaRPr lang="en-US" sz="1800" b="1">
              <a:solidFill>
                <a:schemeClr val="bg1"/>
              </a:solidFill>
              <a:latin typeface="Raleway"/>
            </a:endParaRPr>
          </a:p>
          <a:p>
            <a:pPr algn="l">
              <a:buFont typeface="Arial"/>
              <a:buChar char="•"/>
            </a:pPr>
            <a:r>
              <a:rPr lang="en-US" sz="1800" b="1">
                <a:solidFill>
                  <a:schemeClr val="bg1"/>
                </a:solidFill>
                <a:latin typeface="Raleway"/>
                <a:ea typeface="Roboto"/>
                <a:cs typeface="Roboto"/>
              </a:rPr>
              <a:t>Detect errors and anomalies (delays, crashes, API errors)</a:t>
            </a:r>
            <a:endParaRPr lang="en-US" sz="1800" b="1">
              <a:solidFill>
                <a:schemeClr val="bg1"/>
              </a:solidFill>
              <a:latin typeface="Raleway"/>
            </a:endParaRPr>
          </a:p>
          <a:p>
            <a:pPr algn="l">
              <a:buFont typeface="Arial"/>
              <a:buChar char="•"/>
            </a:pPr>
            <a:r>
              <a:rPr lang="en-US" sz="1800" b="1">
                <a:solidFill>
                  <a:schemeClr val="bg1"/>
                </a:solidFill>
                <a:latin typeface="Raleway"/>
                <a:ea typeface="Roboto"/>
                <a:cs typeface="Roboto"/>
              </a:rPr>
              <a:t>Maintain stable real-time performance</a:t>
            </a:r>
            <a:endParaRPr lang="en-US" sz="1800" b="1">
              <a:solidFill>
                <a:schemeClr val="bg1"/>
              </a:solidFill>
              <a:latin typeface="Raleway"/>
            </a:endParaRPr>
          </a:p>
          <a:p>
            <a:pPr algn="l">
              <a:buFont typeface="Arial"/>
              <a:buChar char="•"/>
            </a:pPr>
            <a:r>
              <a:rPr lang="en-US" sz="1800" b="1">
                <a:solidFill>
                  <a:schemeClr val="bg1"/>
                </a:solidFill>
                <a:latin typeface="Raleway"/>
                <a:ea typeface="Roboto"/>
                <a:cs typeface="Roboto"/>
              </a:rPr>
              <a:t>Early warnings for timely handling</a:t>
            </a:r>
            <a:endParaRPr lang="en-US" sz="1800" b="1">
              <a:solidFill>
                <a:schemeClr val="bg1"/>
              </a:solidFill>
              <a:latin typeface="Raleway"/>
            </a:endParaRPr>
          </a:p>
          <a:p>
            <a:pPr marL="1012825" indent="-285750" algn="l">
              <a:lnSpc>
                <a:spcPct val="150000"/>
              </a:lnSpc>
              <a:buFont typeface="Arial"/>
              <a:buChar char="•"/>
            </a:pPr>
            <a:endParaRPr lang="en-US" sz="1800" b="1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10" name="Picture 9" descr="Real-time Data Patient Care Decisions Concept: เวกเตอร์สต็อก  (ปลอดค่าลิขสิทธิ์) 1545501533 | Shutterstock">
            <a:extLst>
              <a:ext uri="{FF2B5EF4-FFF2-40B4-BE49-F238E27FC236}">
                <a16:creationId xmlns:a16="http://schemas.microsoft.com/office/drawing/2014/main" id="{414DE81F-E3FD-7F90-4994-567D4FDF7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077" y="875494"/>
            <a:ext cx="1961591" cy="1910156"/>
          </a:xfrm>
          <a:prstGeom prst="rect">
            <a:avLst/>
          </a:prstGeom>
        </p:spPr>
      </p:pic>
      <p:pic>
        <p:nvPicPr>
          <p:cNvPr id="12" name="Picture 11" descr="Real-time dashboards: Are they worth it?">
            <a:extLst>
              <a:ext uri="{FF2B5EF4-FFF2-40B4-BE49-F238E27FC236}">
                <a16:creationId xmlns:a16="http://schemas.microsoft.com/office/drawing/2014/main" id="{4DAAE0B8-C213-D914-C1B4-F3C9487E7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210" y="2952281"/>
            <a:ext cx="3255868" cy="1811822"/>
          </a:xfrm>
          <a:prstGeom prst="rect">
            <a:avLst/>
          </a:prstGeom>
        </p:spPr>
      </p:pic>
      <p:pic>
        <p:nvPicPr>
          <p:cNvPr id="16" name="Picture 15" descr="Alert bymall Icon SVG">
            <a:extLst>
              <a:ext uri="{FF2B5EF4-FFF2-40B4-BE49-F238E27FC236}">
                <a16:creationId xmlns:a16="http://schemas.microsoft.com/office/drawing/2014/main" id="{502705E5-39C6-FADD-C851-155BE1CD5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50" y="2953266"/>
            <a:ext cx="1885951" cy="18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0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48169D61-7A9F-8CBF-81C1-11BBFC44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2792AD2-FC5B-C38D-17B7-0EEDAC0A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 monitoring</a:t>
            </a:r>
            <a:endParaRPr lang="en-US"/>
          </a:p>
        </p:txBody>
      </p:sp>
      <p:sp>
        <p:nvSpPr>
          <p:cNvPr id="5" name="Subtitle 13">
            <a:extLst>
              <a:ext uri="{FF2B5EF4-FFF2-40B4-BE49-F238E27FC236}">
                <a16:creationId xmlns:a16="http://schemas.microsoft.com/office/drawing/2014/main" id="{40E1ADA4-9A8C-6D5C-6F6B-74CC77789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0" y="1437311"/>
            <a:ext cx="4587946" cy="2076294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Raleway"/>
                <a:ea typeface="Roboto"/>
                <a:cs typeface="Roboto"/>
              </a:rPr>
              <a:t>Real-time Monitoring</a:t>
            </a:r>
            <a:endParaRPr lang="en-US" sz="1700" dirty="0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Raleway"/>
                <a:ea typeface="Roboto"/>
                <a:cs typeface="Roboto"/>
              </a:rPr>
              <a:t>Easy customization and expansion</a:t>
            </a:r>
            <a:endParaRPr lang="en-US" sz="1700" dirty="0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700" b="1" dirty="0">
                <a:solidFill>
                  <a:schemeClr val="bg1"/>
                </a:solidFill>
                <a:ea typeface="Roboto"/>
                <a:cs typeface="Roboto"/>
              </a:rPr>
              <a:t>Integrates well with Prometheus </a:t>
            </a:r>
            <a:endParaRPr lang="en-US" sz="1700" dirty="0">
              <a:solidFill>
                <a:srgbClr val="000000"/>
              </a:solidFill>
              <a:ea typeface="Roboto"/>
              <a:cs typeface="Roboto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endParaRPr lang="en-US" sz="17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endParaRPr lang="en-US" sz="18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algn="l">
              <a:buFont typeface="Arial"/>
              <a:buChar char="•"/>
            </a:pPr>
            <a:endParaRPr lang="en-US" sz="18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marL="1012825" indent="-285750" algn="l">
              <a:lnSpc>
                <a:spcPct val="150000"/>
              </a:lnSpc>
              <a:buFont typeface="Arial"/>
              <a:buChar char="•"/>
            </a:pPr>
            <a:endParaRPr lang="en-US" sz="18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</p:txBody>
      </p:sp>
      <p:pic>
        <p:nvPicPr>
          <p:cNvPr id="2" name="Picture 1" descr="Grafana là gì? Hướng dẫn Cài đặt và Sử dụng Grafana">
            <a:extLst>
              <a:ext uri="{FF2B5EF4-FFF2-40B4-BE49-F238E27FC236}">
                <a16:creationId xmlns:a16="http://schemas.microsoft.com/office/drawing/2014/main" id="{59F548E4-9CA2-3C87-D06B-CC9FDD49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59" y="1050967"/>
            <a:ext cx="4587447" cy="25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BE3D8038-8771-E9AA-7049-62D4F510E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D710E6F-2CB6-DC2C-15E1-3F065123A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GRAFANA DASHBOARD</a:t>
            </a:r>
          </a:p>
        </p:txBody>
      </p:sp>
      <p:pic>
        <p:nvPicPr>
          <p:cNvPr id="2" name="Picture 1" descr="A green and yellow scale&#10;&#10;AI-generated content may be incorrect.">
            <a:extLst>
              <a:ext uri="{FF2B5EF4-FFF2-40B4-BE49-F238E27FC236}">
                <a16:creationId xmlns:a16="http://schemas.microsoft.com/office/drawing/2014/main" id="{D27C924C-2FDA-8F55-6126-30C3CBA9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8" y="2320561"/>
            <a:ext cx="8224967" cy="1900235"/>
          </a:xfrm>
          <a:prstGeom prst="rect">
            <a:avLst/>
          </a:prstGeom>
        </p:spPr>
      </p:pic>
      <p:sp>
        <p:nvSpPr>
          <p:cNvPr id="4" name="Subtitle 13">
            <a:extLst>
              <a:ext uri="{FF2B5EF4-FFF2-40B4-BE49-F238E27FC236}">
                <a16:creationId xmlns:a16="http://schemas.microsoft.com/office/drawing/2014/main" id="{1E9E1C95-9115-F9B9-004D-600E93DB2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168" y="804027"/>
            <a:ext cx="4587946" cy="2076294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Raleway"/>
                <a:ea typeface="Roboto"/>
                <a:cs typeface="Roboto"/>
              </a:rPr>
              <a:t>Total number of requests made</a:t>
            </a:r>
            <a:endParaRPr lang="en-US" sz="1700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Raleway"/>
                <a:ea typeface="Roboto"/>
                <a:cs typeface="Roboto"/>
              </a:rPr>
              <a:t>Success rate of requests</a:t>
            </a:r>
            <a:endParaRPr lang="en-US"/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Raleway"/>
                <a:ea typeface="Roboto"/>
                <a:cs typeface="Roboto"/>
              </a:rPr>
              <a:t>Number of failed requests</a:t>
            </a:r>
            <a:endParaRPr lang="en-US" dirty="0"/>
          </a:p>
          <a:p>
            <a:pPr algn="l">
              <a:lnSpc>
                <a:spcPct val="150000"/>
              </a:lnSpc>
              <a:buFont typeface="Arial"/>
              <a:buChar char="•"/>
            </a:pPr>
            <a:endParaRPr lang="en-US" sz="17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endParaRPr lang="en-US" sz="18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algn="l">
              <a:buFont typeface="Arial"/>
              <a:buChar char="•"/>
            </a:pPr>
            <a:endParaRPr lang="en-US" sz="18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marL="1012825" indent="-285750" algn="l">
              <a:lnSpc>
                <a:spcPct val="150000"/>
              </a:lnSpc>
              <a:buFont typeface="Arial"/>
              <a:buChar char="•"/>
            </a:pPr>
            <a:endParaRPr lang="en-US" sz="18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657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1C7BD21D-9272-2731-51C9-97D936B9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A63BE96-08D9-2AA7-BB57-62AB00FD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GRAFANA DASHBOARD</a:t>
            </a:r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A0D9A161-4862-7C97-3ADA-82AD4F5D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9" y="1594762"/>
            <a:ext cx="7792480" cy="3297772"/>
          </a:xfrm>
          <a:prstGeom prst="rect">
            <a:avLst/>
          </a:prstGeom>
        </p:spPr>
      </p:pic>
      <p:sp>
        <p:nvSpPr>
          <p:cNvPr id="8" name="Subtitle 13">
            <a:extLst>
              <a:ext uri="{FF2B5EF4-FFF2-40B4-BE49-F238E27FC236}">
                <a16:creationId xmlns:a16="http://schemas.microsoft.com/office/drawing/2014/main" id="{3E145F07-4E6E-3764-26BC-F8D691123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445" y="556892"/>
            <a:ext cx="4587946" cy="2076294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Raleway"/>
                <a:ea typeface="Roboto"/>
                <a:cs typeface="Roboto"/>
              </a:rPr>
              <a:t>Average request latency</a:t>
            </a: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Raleway"/>
                <a:ea typeface="Roboto"/>
                <a:cs typeface="Roboto"/>
              </a:rPr>
              <a:t>Response Time Distribution</a:t>
            </a:r>
          </a:p>
          <a:p>
            <a:pPr algn="l">
              <a:lnSpc>
                <a:spcPct val="150000"/>
              </a:lnSpc>
              <a:buFont typeface="Arial"/>
              <a:buChar char="•"/>
            </a:pPr>
            <a:endParaRPr lang="en-US" sz="17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endParaRPr lang="en-US" sz="18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algn="l">
              <a:buFont typeface="Arial"/>
              <a:buChar char="•"/>
            </a:pPr>
            <a:endParaRPr lang="en-US" sz="18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  <a:p>
            <a:pPr marL="1012825" indent="-285750" algn="l">
              <a:lnSpc>
                <a:spcPct val="150000"/>
              </a:lnSpc>
              <a:buFont typeface="Arial"/>
              <a:buChar char="•"/>
            </a:pPr>
            <a:endParaRPr lang="en-US" sz="1800" b="1">
              <a:solidFill>
                <a:schemeClr val="bg1"/>
              </a:solidFill>
              <a:latin typeface="Raleway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66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/>
          <p:nvPr/>
        </p:nvSpPr>
        <p:spPr>
          <a:xfrm>
            <a:off x="5998415" y="2930464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0"/>
          <p:cNvSpPr/>
          <p:nvPr/>
        </p:nvSpPr>
        <p:spPr>
          <a:xfrm>
            <a:off x="628649" y="2923228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"/>
          <p:cNvSpPr/>
          <p:nvPr/>
        </p:nvSpPr>
        <p:spPr>
          <a:xfrm>
            <a:off x="3305112" y="2930464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2602484" y="1067364"/>
            <a:ext cx="1915878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0"/>
          <p:cNvSpPr/>
          <p:nvPr/>
        </p:nvSpPr>
        <p:spPr>
          <a:xfrm>
            <a:off x="4588544" y="1066877"/>
            <a:ext cx="1908154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/>
          <p:nvPr/>
        </p:nvSpPr>
        <p:spPr>
          <a:xfrm>
            <a:off x="623800" y="1067365"/>
            <a:ext cx="1908155" cy="17907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 txBox="1">
            <a:spLocks noGrp="1"/>
          </p:cNvSpPr>
          <p:nvPr>
            <p:ph type="subTitle" idx="1"/>
          </p:nvPr>
        </p:nvSpPr>
        <p:spPr>
          <a:xfrm>
            <a:off x="720000" y="2268973"/>
            <a:ext cx="1780346" cy="47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we need this?</a:t>
            </a:r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title"/>
          </p:nvPr>
        </p:nvSpPr>
        <p:spPr>
          <a:xfrm>
            <a:off x="720000" y="1628932"/>
            <a:ext cx="1780346" cy="714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416" name="Google Shape;416;p40"/>
          <p:cNvSpPr txBox="1">
            <a:spLocks noGrp="1"/>
          </p:cNvSpPr>
          <p:nvPr>
            <p:ph type="title" idx="2"/>
          </p:nvPr>
        </p:nvSpPr>
        <p:spPr>
          <a:xfrm>
            <a:off x="720000" y="1158484"/>
            <a:ext cx="708357" cy="412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17" name="Google Shape;417;p40"/>
          <p:cNvSpPr txBox="1">
            <a:spLocks noGrp="1"/>
          </p:cNvSpPr>
          <p:nvPr>
            <p:ph type="title" idx="3"/>
          </p:nvPr>
        </p:nvSpPr>
        <p:spPr>
          <a:xfrm>
            <a:off x="2670117" y="1628939"/>
            <a:ext cx="1795792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418" name="Google Shape;418;p40"/>
          <p:cNvSpPr txBox="1">
            <a:spLocks noGrp="1"/>
          </p:cNvSpPr>
          <p:nvPr>
            <p:ph type="title" idx="4"/>
          </p:nvPr>
        </p:nvSpPr>
        <p:spPr>
          <a:xfrm>
            <a:off x="2670117" y="1166206"/>
            <a:ext cx="707157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subTitle" idx="5"/>
          </p:nvPr>
        </p:nvSpPr>
        <p:spPr>
          <a:xfrm>
            <a:off x="2670117" y="2268972"/>
            <a:ext cx="179579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goals</a:t>
            </a:r>
            <a:endParaRPr/>
          </a:p>
        </p:txBody>
      </p:sp>
      <p:sp>
        <p:nvSpPr>
          <p:cNvPr id="420" name="Google Shape;420;p40"/>
          <p:cNvSpPr txBox="1">
            <a:spLocks noGrp="1"/>
          </p:cNvSpPr>
          <p:nvPr>
            <p:ph type="title" idx="6"/>
          </p:nvPr>
        </p:nvSpPr>
        <p:spPr>
          <a:xfrm>
            <a:off x="712187" y="3443382"/>
            <a:ext cx="2319835" cy="763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architecture</a:t>
            </a:r>
            <a:endParaRPr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 idx="7"/>
          </p:nvPr>
        </p:nvSpPr>
        <p:spPr>
          <a:xfrm>
            <a:off x="679057" y="3022070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22" name="Google Shape;422;p40"/>
          <p:cNvSpPr txBox="1">
            <a:spLocks noGrp="1"/>
          </p:cNvSpPr>
          <p:nvPr>
            <p:ph type="subTitle" idx="8"/>
          </p:nvPr>
        </p:nvSpPr>
        <p:spPr>
          <a:xfrm>
            <a:off x="679057" y="412483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diagrams and more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title" idx="9"/>
          </p:nvPr>
        </p:nvSpPr>
        <p:spPr>
          <a:xfrm>
            <a:off x="4684907" y="1619602"/>
            <a:ext cx="1788069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FEATURES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4" name="Google Shape;424;p40"/>
          <p:cNvSpPr txBox="1">
            <a:spLocks noGrp="1"/>
          </p:cNvSpPr>
          <p:nvPr>
            <p:ph type="title" idx="13"/>
          </p:nvPr>
        </p:nvSpPr>
        <p:spPr>
          <a:xfrm>
            <a:off x="4684907" y="1156877"/>
            <a:ext cx="707156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25" name="Google Shape;425;p40"/>
          <p:cNvSpPr txBox="1">
            <a:spLocks noGrp="1"/>
          </p:cNvSpPr>
          <p:nvPr>
            <p:ph type="subTitle" idx="14"/>
          </p:nvPr>
        </p:nvSpPr>
        <p:spPr>
          <a:xfrm>
            <a:off x="4684907" y="2259644"/>
            <a:ext cx="178806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we do?</a:t>
            </a:r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title" idx="15"/>
          </p:nvPr>
        </p:nvSpPr>
        <p:spPr>
          <a:xfrm>
            <a:off x="3372908" y="3483189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assessment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 idx="16"/>
          </p:nvPr>
        </p:nvSpPr>
        <p:spPr>
          <a:xfrm>
            <a:off x="3372908" y="3020464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7"/>
          </p:nvPr>
        </p:nvSpPr>
        <p:spPr>
          <a:xfrm>
            <a:off x="3372908" y="41232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 in model evaluation</a:t>
            </a:r>
            <a:endParaRPr/>
          </a:p>
        </p:txBody>
      </p:sp>
      <p:sp>
        <p:nvSpPr>
          <p:cNvPr id="429" name="Google Shape;429;p40"/>
          <p:cNvSpPr txBox="1">
            <a:spLocks noGrp="1"/>
          </p:cNvSpPr>
          <p:nvPr>
            <p:ph type="title" idx="18"/>
          </p:nvPr>
        </p:nvSpPr>
        <p:spPr>
          <a:xfrm>
            <a:off x="6048985" y="3483189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PROSPECTS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19"/>
          </p:nvPr>
        </p:nvSpPr>
        <p:spPr>
          <a:xfrm>
            <a:off x="6048985" y="3020464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07.</a:t>
            </a:r>
            <a:endParaRPr/>
          </a:p>
        </p:txBody>
      </p:sp>
      <p:sp>
        <p:nvSpPr>
          <p:cNvPr id="431" name="Google Shape;431;p40"/>
          <p:cNvSpPr txBox="1">
            <a:spLocks noGrp="1"/>
          </p:cNvSpPr>
          <p:nvPr>
            <p:ph type="subTitle" idx="20"/>
          </p:nvPr>
        </p:nvSpPr>
        <p:spPr>
          <a:xfrm>
            <a:off x="6048985" y="41232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Advancements in the future</a:t>
            </a:r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33" name="Google Shape;433;p40"/>
          <p:cNvSpPr/>
          <p:nvPr/>
        </p:nvSpPr>
        <p:spPr>
          <a:xfrm>
            <a:off x="8270756" y="1554114"/>
            <a:ext cx="549900" cy="5499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1402060" y="500977"/>
            <a:ext cx="796500" cy="7965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" name="Google Shape;435;p40"/>
          <p:cNvGrpSpPr/>
          <p:nvPr/>
        </p:nvGrpSpPr>
        <p:grpSpPr>
          <a:xfrm rot="10800000">
            <a:off x="1186863" y="823412"/>
            <a:ext cx="537556" cy="136576"/>
            <a:chOff x="2641350" y="846250"/>
            <a:chExt cx="413600" cy="105075"/>
          </a:xfrm>
        </p:grpSpPr>
        <p:sp>
          <p:nvSpPr>
            <p:cNvPr id="436" name="Google Shape;436;p40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12;p40">
            <a:extLst>
              <a:ext uri="{FF2B5EF4-FFF2-40B4-BE49-F238E27FC236}">
                <a16:creationId xmlns:a16="http://schemas.microsoft.com/office/drawing/2014/main" id="{CB14761A-AA93-1CBA-A491-13CDAB5CC590}"/>
              </a:ext>
            </a:extLst>
          </p:cNvPr>
          <p:cNvSpPr/>
          <p:nvPr/>
        </p:nvSpPr>
        <p:spPr>
          <a:xfrm>
            <a:off x="6581071" y="1066877"/>
            <a:ext cx="1908154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23;p40">
            <a:extLst>
              <a:ext uri="{FF2B5EF4-FFF2-40B4-BE49-F238E27FC236}">
                <a16:creationId xmlns:a16="http://schemas.microsoft.com/office/drawing/2014/main" id="{7E57CD80-C4E9-F8A8-7C0E-F734565C4018}"/>
              </a:ext>
            </a:extLst>
          </p:cNvPr>
          <p:cNvSpPr txBox="1">
            <a:spLocks/>
          </p:cNvSpPr>
          <p:nvPr/>
        </p:nvSpPr>
        <p:spPr>
          <a:xfrm>
            <a:off x="6683098" y="1625266"/>
            <a:ext cx="1788069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User interface</a:t>
            </a:r>
          </a:p>
        </p:txBody>
      </p:sp>
      <p:sp>
        <p:nvSpPr>
          <p:cNvPr id="6" name="Google Shape;424;p40">
            <a:extLst>
              <a:ext uri="{FF2B5EF4-FFF2-40B4-BE49-F238E27FC236}">
                <a16:creationId xmlns:a16="http://schemas.microsoft.com/office/drawing/2014/main" id="{87E320F0-4738-B298-65D5-A1EA837E5D08}"/>
              </a:ext>
            </a:extLst>
          </p:cNvPr>
          <p:cNvSpPr txBox="1">
            <a:spLocks/>
          </p:cNvSpPr>
          <p:nvPr/>
        </p:nvSpPr>
        <p:spPr>
          <a:xfrm>
            <a:off x="6683098" y="1162541"/>
            <a:ext cx="707156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Bebas Neue"/>
              <a:buNone/>
              <a:defRPr sz="34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04.</a:t>
            </a:r>
          </a:p>
        </p:txBody>
      </p:sp>
      <p:sp>
        <p:nvSpPr>
          <p:cNvPr id="8" name="Google Shape;425;p40">
            <a:extLst>
              <a:ext uri="{FF2B5EF4-FFF2-40B4-BE49-F238E27FC236}">
                <a16:creationId xmlns:a16="http://schemas.microsoft.com/office/drawing/2014/main" id="{67F850B3-589B-706D-E841-D27B70B7179B}"/>
              </a:ext>
            </a:extLst>
          </p:cNvPr>
          <p:cNvSpPr txBox="1">
            <a:spLocks/>
          </p:cNvSpPr>
          <p:nvPr/>
        </p:nvSpPr>
        <p:spPr>
          <a:xfrm>
            <a:off x="6683098" y="2265308"/>
            <a:ext cx="178806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/>
              <a:t>How it looks like?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64"/>
          <p:cNvSpPr/>
          <p:nvPr/>
        </p:nvSpPr>
        <p:spPr>
          <a:xfrm>
            <a:off x="3188291" y="169809"/>
            <a:ext cx="998400" cy="998400"/>
          </a:xfrm>
          <a:prstGeom prst="ellipse">
            <a:avLst/>
          </a:prstGeom>
          <a:solidFill>
            <a:srgbClr val="191919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64"/>
          <p:cNvSpPr/>
          <p:nvPr/>
        </p:nvSpPr>
        <p:spPr>
          <a:xfrm>
            <a:off x="2517592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64"/>
          <p:cNvSpPr/>
          <p:nvPr/>
        </p:nvSpPr>
        <p:spPr>
          <a:xfrm>
            <a:off x="2851892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64"/>
          <p:cNvSpPr txBox="1">
            <a:spLocks noGrp="1"/>
          </p:cNvSpPr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assessment</a:t>
            </a:r>
          </a:p>
        </p:txBody>
      </p:sp>
      <p:sp>
        <p:nvSpPr>
          <p:cNvPr id="1341" name="Google Shape;1341;p64"/>
          <p:cNvSpPr txBox="1">
            <a:spLocks noGrp="1"/>
          </p:cNvSpPr>
          <p:nvPr>
            <p:ph type="title" idx="2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1342" name="Google Shape;1342;p64"/>
          <p:cNvSpPr txBox="1">
            <a:spLocks noGrp="1"/>
          </p:cNvSpPr>
          <p:nvPr>
            <p:ph type="subTitle" idx="1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approach in model evaluation</a:t>
            </a:r>
          </a:p>
        </p:txBody>
      </p:sp>
      <p:grpSp>
        <p:nvGrpSpPr>
          <p:cNvPr id="1343" name="Google Shape;1343;p64"/>
          <p:cNvGrpSpPr/>
          <p:nvPr/>
        </p:nvGrpSpPr>
        <p:grpSpPr>
          <a:xfrm rot="-5400000">
            <a:off x="7735238" y="1701787"/>
            <a:ext cx="537556" cy="136576"/>
            <a:chOff x="2641350" y="846250"/>
            <a:chExt cx="413600" cy="105075"/>
          </a:xfrm>
        </p:grpSpPr>
        <p:sp>
          <p:nvSpPr>
            <p:cNvPr id="1344" name="Google Shape;1344;p6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64"/>
          <p:cNvGrpSpPr/>
          <p:nvPr/>
        </p:nvGrpSpPr>
        <p:grpSpPr>
          <a:xfrm rot="-5400000">
            <a:off x="-453050" y="1363242"/>
            <a:ext cx="3397850" cy="187275"/>
            <a:chOff x="-3237675" y="-1132050"/>
            <a:chExt cx="3397850" cy="187275"/>
          </a:xfrm>
        </p:grpSpPr>
        <p:sp>
          <p:nvSpPr>
            <p:cNvPr id="1349" name="Google Shape;1349;p64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4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4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4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4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4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4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4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4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8" name="Google Shape;1358;p64"/>
          <p:cNvCxnSpPr/>
          <p:nvPr/>
        </p:nvCxnSpPr>
        <p:spPr>
          <a:xfrm rot="10800000" flipH="1">
            <a:off x="2969342" y="3798838"/>
            <a:ext cx="5355600" cy="14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D73425F4-6D6D-B088-5DE1-A2F0848BF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DA01A1B-DB9B-AAF8-B1AF-4215C262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Model Evaluation</a:t>
            </a:r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6016F80E-1ECB-C7C9-D91D-2061EE7CB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980" y="914421"/>
            <a:ext cx="8028759" cy="3849624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  <a:latin typeface="Raleway"/>
              </a:rPr>
              <a:t>Model evaluation goals:</a:t>
            </a:r>
            <a:endParaRPr lang="en-US" b="1">
              <a:solidFill>
                <a:schemeClr val="bg1"/>
              </a:solidFill>
              <a:latin typeface="Raleway"/>
            </a:endParaRPr>
          </a:p>
          <a:p>
            <a:pPr marL="4826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Raleway"/>
              </a:rPr>
              <a:t>Ensure the model works well</a:t>
            </a:r>
            <a:endParaRPr lang="en-US">
              <a:solidFill>
                <a:schemeClr val="bg1"/>
              </a:solidFill>
              <a:latin typeface="Raleway"/>
            </a:endParaRPr>
          </a:p>
          <a:p>
            <a:pPr marL="4826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Raleway"/>
              </a:rPr>
              <a:t>Verify the model's ability to respond to real-world data</a:t>
            </a:r>
            <a:endParaRPr lang="en-US">
              <a:solidFill>
                <a:schemeClr val="bg1"/>
              </a:solidFill>
              <a:latin typeface="Raleway"/>
            </a:endParaRPr>
          </a:p>
          <a:p>
            <a:pPr marL="4826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Raleway"/>
              </a:rPr>
              <a:t>Provide comparison metrics to improve, adjust, or change the model</a:t>
            </a:r>
            <a:endParaRPr lang="en-US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5035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998BBB65-ABCC-F2F1-FE0C-2F045E207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9FED44E-7E11-F1E2-9AA4-069C4059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 Evaluation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AC6056B-D03A-ABCF-A8F8-ADB810D63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950" y="583260"/>
            <a:ext cx="8028759" cy="3849624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Evaluation criteria for the Classification feature </a:t>
            </a:r>
            <a:endParaRPr lang="en-US" sz="2400">
              <a:solidFill>
                <a:schemeClr val="bg1"/>
              </a:solidFill>
            </a:endParaRPr>
          </a:p>
          <a:p>
            <a:pPr marL="482600" indent="-342900" algn="l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Raleway"/>
              </a:rPr>
              <a:t>Accuracy</a:t>
            </a:r>
            <a:r>
              <a:rPr lang="en-US" sz="2400" dirty="0">
                <a:solidFill>
                  <a:schemeClr val="bg1"/>
                </a:solidFill>
                <a:latin typeface="Raleway"/>
              </a:rPr>
              <a:t>: Correct classification rate of the model</a:t>
            </a:r>
            <a:endParaRPr lang="en-US">
              <a:solidFill>
                <a:schemeClr val="bg1"/>
              </a:solidFill>
              <a:latin typeface="Raleway"/>
            </a:endParaRPr>
          </a:p>
          <a:p>
            <a:pPr marL="482600" indent="-342900" algn="l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Raleway"/>
              </a:rPr>
              <a:t>Recall </a:t>
            </a:r>
            <a:r>
              <a:rPr lang="en-US" sz="2400" dirty="0">
                <a:solidFill>
                  <a:schemeClr val="bg1"/>
                </a:solidFill>
                <a:latin typeface="Raleway"/>
              </a:rPr>
              <a:t>for each category</a:t>
            </a:r>
          </a:p>
          <a:p>
            <a:pPr marL="482600" indent="-342900" algn="l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Raleway"/>
              </a:rPr>
              <a:t>Consistency</a:t>
            </a:r>
            <a:r>
              <a:rPr lang="en-US" sz="2400" dirty="0">
                <a:solidFill>
                  <a:schemeClr val="bg1"/>
                </a:solidFill>
                <a:latin typeface="Raleway"/>
              </a:rPr>
              <a:t>: Stability of results after multiple runs with the same input</a:t>
            </a:r>
            <a:endParaRPr lang="en-US" dirty="0">
              <a:solidFill>
                <a:schemeClr val="bg1"/>
              </a:solidFill>
              <a:latin typeface="Raleway"/>
            </a:endParaRPr>
          </a:p>
          <a:p>
            <a:pPr marL="482600" indent="-342900" algn="l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Raleway"/>
              </a:rPr>
              <a:t>Latency</a:t>
            </a:r>
            <a:r>
              <a:rPr lang="en-US" sz="2400" dirty="0">
                <a:solidFill>
                  <a:schemeClr val="bg1"/>
                </a:solidFill>
                <a:latin typeface="Raleway"/>
              </a:rPr>
              <a:t>: Real-time response &amp;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62177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C5E52668-E182-22E9-3969-F91435959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>
            <a:extLst>
              <a:ext uri="{FF2B5EF4-FFF2-40B4-BE49-F238E27FC236}">
                <a16:creationId xmlns:a16="http://schemas.microsoft.com/office/drawing/2014/main" id="{C0E952CA-4A27-A024-FC29-70C121B0E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950" y="266618"/>
            <a:ext cx="8028759" cy="3849624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Raleway"/>
              </a:rPr>
              <a:t>Accuracy</a:t>
            </a:r>
            <a:r>
              <a:rPr lang="en-US" sz="2400" dirty="0">
                <a:solidFill>
                  <a:schemeClr val="bg1"/>
                </a:solidFill>
                <a:latin typeface="Raleway"/>
              </a:rPr>
              <a:t>: Correct classification rate of the model</a:t>
            </a:r>
          </a:p>
          <a:p>
            <a:pPr marL="482600" indent="-342900"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 we can see, the model accuracy is 84% on the dataset</a:t>
            </a:r>
            <a:endParaRPr lang="en-US" dirty="0">
              <a:solidFill>
                <a:schemeClr val="bg1"/>
              </a:solidFill>
            </a:endParaRPr>
          </a:p>
          <a:p>
            <a:pPr marL="482600" indent="-34290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From the model accuracy, we can see that the model has a relatively good classification ability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89817-125E-0682-F210-CCDEEE44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134" y="2928938"/>
            <a:ext cx="4891731" cy="6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2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8483A-6D66-2F64-EA7B-7CBAE717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41" y="1073493"/>
            <a:ext cx="6081043" cy="3629798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9CCB3FB5-2B38-B243-4B2F-80C49A1E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66" y="172800"/>
            <a:ext cx="4944900" cy="713400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Raleway"/>
              </a:rPr>
              <a:t>Recall </a:t>
            </a:r>
            <a:r>
              <a:rPr lang="en-US" sz="2400" dirty="0">
                <a:solidFill>
                  <a:schemeClr val="bg1"/>
                </a:solidFill>
                <a:latin typeface="Raleway"/>
              </a:rPr>
              <a:t>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97043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6B715B50-DFD1-2F44-E1DF-193FE3875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69" y="3823167"/>
            <a:ext cx="7639050" cy="657225"/>
          </a:xfrm>
          <a:prstGeom prst="rect">
            <a:avLst/>
          </a:prstGeom>
        </p:spPr>
      </p:pic>
      <p:sp>
        <p:nvSpPr>
          <p:cNvPr id="9" name="Subtitle 13">
            <a:extLst>
              <a:ext uri="{FF2B5EF4-FFF2-40B4-BE49-F238E27FC236}">
                <a16:creationId xmlns:a16="http://schemas.microsoft.com/office/drawing/2014/main" id="{C6F7FC67-B6C5-3CC8-7152-74F19E519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840" y="132146"/>
            <a:ext cx="8028759" cy="3689941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Raleway"/>
              </a:rPr>
              <a:t>The consistency of the classification task:</a:t>
            </a:r>
            <a:endParaRPr lang="en-US" sz="2400" dirty="0">
              <a:solidFill>
                <a:schemeClr val="bg1"/>
              </a:solidFill>
              <a:latin typeface="Raleway"/>
            </a:endParaRPr>
          </a:p>
          <a:p>
            <a:pPr marL="482600" indent="-342900" algn="l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Raleway"/>
              </a:rPr>
              <a:t>After 2 runs on the same dataset, we get the similarity ratio between the 2 results up to more than 97%</a:t>
            </a:r>
            <a:endParaRPr lang="en-US"/>
          </a:p>
          <a:p>
            <a:pPr marL="482600" indent="-342900" algn="l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  <a:latin typeface="Raleway"/>
              </a:rPr>
              <a:t>This shows that the results of the model's classification task ensure consistency</a:t>
            </a:r>
            <a:endParaRPr lang="en-US"/>
          </a:p>
          <a:p>
            <a:pPr marL="139700" indent="0" algn="l"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997718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FA2E1-C3F5-FBD7-2F3D-4C592BD59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3">
            <a:extLst>
              <a:ext uri="{FF2B5EF4-FFF2-40B4-BE49-F238E27FC236}">
                <a16:creationId xmlns:a16="http://schemas.microsoft.com/office/drawing/2014/main" id="{F0CDC366-2280-8B6C-07A3-CD5AD02BE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840" y="132146"/>
            <a:ext cx="8028759" cy="2963982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Raleway"/>
              </a:rPr>
              <a:t>The latency of the classification task</a:t>
            </a:r>
            <a:endParaRPr lang="en-US" sz="2400">
              <a:solidFill>
                <a:schemeClr val="bg1"/>
              </a:solidFill>
              <a:latin typeface="Raleway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response time of the classification task is 0.56s on average, the slowest is 1.75s and the fastest is 0.44s. </a:t>
            </a:r>
            <a:endParaRPr lang="en-US" sz="2400" b="1">
              <a:solidFill>
                <a:schemeClr val="bg1"/>
              </a:solidFill>
            </a:endParaRPr>
          </a:p>
          <a:p>
            <a:pPr marL="482600" indent="-34290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shows that the model has a fast response time, suitable for real-time applications.</a:t>
            </a:r>
            <a:endParaRPr lang="en-US" dirty="0">
              <a:solidFill>
                <a:schemeClr val="bg1"/>
              </a:solidFill>
            </a:endParaRPr>
          </a:p>
          <a:p>
            <a:pPr marL="139700" indent="0" algn="l"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5E5892B-E21F-CCFE-8E47-9B8D6134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8" y="3192549"/>
            <a:ext cx="3209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58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67"/>
          <p:cNvSpPr/>
          <p:nvPr/>
        </p:nvSpPr>
        <p:spPr>
          <a:xfrm>
            <a:off x="1441200" y="0"/>
            <a:ext cx="6261600" cy="460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67"/>
          <p:cNvSpPr/>
          <p:nvPr/>
        </p:nvSpPr>
        <p:spPr>
          <a:xfrm>
            <a:off x="1782000" y="-2"/>
            <a:ext cx="5580000" cy="427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7"/>
          <p:cNvSpPr txBox="1">
            <a:spLocks noGrp="1"/>
          </p:cNvSpPr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PROSPECTS</a:t>
            </a:r>
            <a:endParaRPr/>
          </a:p>
        </p:txBody>
      </p:sp>
      <p:sp>
        <p:nvSpPr>
          <p:cNvPr id="1419" name="Google Shape;1419;p67"/>
          <p:cNvSpPr txBox="1">
            <a:spLocks noGrp="1"/>
          </p:cNvSpPr>
          <p:nvPr>
            <p:ph type="title" idx="2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07.</a:t>
            </a:r>
            <a:endParaRPr/>
          </a:p>
        </p:txBody>
      </p:sp>
      <p:sp>
        <p:nvSpPr>
          <p:cNvPr id="1420" name="Google Shape;1420;p67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Advancements in the future</a:t>
            </a:r>
          </a:p>
        </p:txBody>
      </p:sp>
      <p:cxnSp>
        <p:nvCxnSpPr>
          <p:cNvPr id="1421" name="Google Shape;1421;p67"/>
          <p:cNvCxnSpPr/>
          <p:nvPr/>
        </p:nvCxnSpPr>
        <p:spPr>
          <a:xfrm rot="10800000" flipH="1">
            <a:off x="2195400" y="3776859"/>
            <a:ext cx="5448900" cy="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2" name="Google Shape;1422;p67"/>
          <p:cNvSpPr/>
          <p:nvPr/>
        </p:nvSpPr>
        <p:spPr>
          <a:xfrm>
            <a:off x="5674116" y="350775"/>
            <a:ext cx="998400" cy="998400"/>
          </a:xfrm>
          <a:prstGeom prst="ellipse">
            <a:avLst/>
          </a:prstGeom>
          <a:solidFill>
            <a:srgbClr val="191919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67"/>
          <p:cNvGrpSpPr/>
          <p:nvPr/>
        </p:nvGrpSpPr>
        <p:grpSpPr>
          <a:xfrm rot="-5400000">
            <a:off x="5093559" y="-281718"/>
            <a:ext cx="2159530" cy="548628"/>
            <a:chOff x="2641350" y="846250"/>
            <a:chExt cx="413600" cy="105075"/>
          </a:xfrm>
        </p:grpSpPr>
        <p:sp>
          <p:nvSpPr>
            <p:cNvPr id="1424" name="Google Shape;1424;p67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7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7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7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2811848D-2A5B-0334-6B29-65AEFCA4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885381B-495A-F2B7-D087-3C4AAAB8D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-VN">
                <a:solidFill>
                  <a:schemeClr val="accent1">
                    <a:lumMod val="20000"/>
                    <a:lumOff val="80000"/>
                  </a:schemeClr>
                </a:solidFill>
              </a:rPr>
              <a:t>PROSPECTS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AE54003A-FFFE-4EE9-D526-8BB829FE5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474" y="868796"/>
            <a:ext cx="8366760" cy="3849624"/>
          </a:xfrm>
        </p:spPr>
        <p:txBody>
          <a:bodyPr/>
          <a:lstStyle/>
          <a:p>
            <a:pPr marL="267970" indent="0" algn="just">
              <a:spcBef>
                <a:spcPts val="800"/>
              </a:spcBef>
            </a:pPr>
            <a:r>
              <a:rPr lang="en-US" sz="2400" b="1">
                <a:solidFill>
                  <a:schemeClr val="bg1"/>
                </a:solidFill>
              </a:rPr>
              <a:t>Current Limits:</a:t>
            </a:r>
            <a:endParaRPr lang="en-US" b="1">
              <a:solidFill>
                <a:schemeClr val="bg1"/>
              </a:solidFill>
            </a:endParaRPr>
          </a:p>
          <a:p>
            <a:pPr marL="267970" indent="0" algn="just">
              <a:spcBef>
                <a:spcPts val="800"/>
              </a:spcBef>
            </a:pPr>
            <a:r>
              <a:rPr lang="en-US" sz="2000">
                <a:solidFill>
                  <a:schemeClr val="bg1"/>
                </a:solidFill>
              </a:rPr>
              <a:t> - No support for Images/Files.</a:t>
            </a:r>
          </a:p>
          <a:p>
            <a:pPr marL="267970" indent="0" algn="just">
              <a:spcBef>
                <a:spcPts val="800"/>
              </a:spcBef>
            </a:pPr>
            <a:r>
              <a:rPr lang="en-US" sz="2000">
                <a:solidFill>
                  <a:schemeClr val="bg1"/>
                </a:solidFill>
              </a:rPr>
              <a:t> - Not all basic email clients implemented.</a:t>
            </a:r>
          </a:p>
          <a:p>
            <a:pPr marL="267970" indent="0" algn="just">
              <a:spcBef>
                <a:spcPts val="800"/>
              </a:spcBef>
            </a:pPr>
            <a:endParaRPr lang="en-US" sz="2000">
              <a:solidFill>
                <a:schemeClr val="bg1"/>
              </a:solidFill>
            </a:endParaRPr>
          </a:p>
          <a:p>
            <a:pPr marL="267970" indent="0" algn="just">
              <a:spcBef>
                <a:spcPts val="800"/>
              </a:spcBef>
            </a:pPr>
            <a:r>
              <a:rPr lang="en-US" sz="2400" b="1">
                <a:solidFill>
                  <a:schemeClr val="bg1"/>
                </a:solidFill>
              </a:rPr>
              <a:t>Future Improvements:</a:t>
            </a:r>
          </a:p>
          <a:p>
            <a:pPr marL="267970" indent="0" algn="just">
              <a:spcBef>
                <a:spcPts val="800"/>
              </a:spcBef>
            </a:pPr>
            <a:r>
              <a:rPr lang="en-US" sz="2000">
                <a:solidFill>
                  <a:schemeClr val="bg1"/>
                </a:solidFill>
              </a:rPr>
              <a:t> - Multimodal data processing.</a:t>
            </a:r>
          </a:p>
          <a:p>
            <a:pPr marL="267970" indent="0" algn="just">
              <a:spcBef>
                <a:spcPts val="800"/>
              </a:spcBef>
            </a:pPr>
            <a:r>
              <a:rPr lang="en-US" sz="2000">
                <a:solidFill>
                  <a:schemeClr val="bg1"/>
                </a:solidFill>
              </a:rPr>
              <a:t> - Enhanced Natural Language Processing.</a:t>
            </a:r>
          </a:p>
          <a:p>
            <a:pPr marL="267970" indent="0" algn="just">
              <a:spcBef>
                <a:spcPts val="800"/>
              </a:spcBef>
            </a:pPr>
            <a:r>
              <a:rPr lang="en-US" sz="2000">
                <a:solidFill>
                  <a:schemeClr val="bg1"/>
                </a:solidFill>
              </a:rPr>
              <a:t> - Implement missing features.</a:t>
            </a:r>
          </a:p>
        </p:txBody>
      </p:sp>
    </p:spTree>
    <p:extLst>
      <p:ext uri="{BB962C8B-B14F-4D97-AF65-F5344CB8AC3E}">
        <p14:creationId xmlns:p14="http://schemas.microsoft.com/office/powerpoint/2010/main" val="355669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87C07-50FA-5129-2E26-01A2CA14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050" y="2574378"/>
            <a:ext cx="4944900" cy="841800"/>
          </a:xfrm>
        </p:spPr>
        <p:txBody>
          <a:bodyPr/>
          <a:lstStyle/>
          <a:p>
            <a:r>
              <a:rPr lang="en-VN">
                <a:solidFill>
                  <a:schemeClr val="accent1">
                    <a:lumMod val="20000"/>
                    <a:lumOff val="80000"/>
                  </a:schemeClr>
                </a:solidFill>
              </a:rPr>
              <a:t>Thanks for listening!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2558C6-E54E-882F-046B-171529FEA33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308972" y="1734129"/>
            <a:ext cx="2539056" cy="841800"/>
          </a:xfrm>
        </p:spPr>
        <p:txBody>
          <a:bodyPr/>
          <a:lstStyle/>
          <a:p>
            <a:r>
              <a:rPr lang="en-VN"/>
              <a:t>-THE END-</a:t>
            </a:r>
          </a:p>
        </p:txBody>
      </p:sp>
    </p:spTree>
    <p:extLst>
      <p:ext uri="{BB962C8B-B14F-4D97-AF65-F5344CB8AC3E}">
        <p14:creationId xmlns:p14="http://schemas.microsoft.com/office/powerpoint/2010/main" val="49987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2"/>
          <p:cNvSpPr txBox="1">
            <a:spLocks noGrp="1"/>
          </p:cNvSpPr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460" name="Google Shape;460;p42"/>
          <p:cNvSpPr txBox="1">
            <a:spLocks noGrp="1"/>
          </p:cNvSpPr>
          <p:nvPr>
            <p:ph type="title" idx="2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61" name="Google Shape;461;p42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need this?</a:t>
            </a:r>
            <a:endParaRPr/>
          </a:p>
        </p:txBody>
      </p:sp>
      <p:sp>
        <p:nvSpPr>
          <p:cNvPr id="462" name="Google Shape;462;p42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rgbClr val="191919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42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464" name="Google Shape;464;p42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42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469" name="Google Shape;469;p42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8" name="Google Shape;478;p42"/>
          <p:cNvCxnSpPr/>
          <p:nvPr/>
        </p:nvCxnSpPr>
        <p:spPr>
          <a:xfrm rot="10800000" flipH="1">
            <a:off x="2195400" y="3762159"/>
            <a:ext cx="6957300" cy="2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3E21B65B-EA26-76D9-F213-A6ABEB1B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EC6F2D4-9C73-6A7A-3ACD-347051E6F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MOTIVATION</a:t>
            </a:r>
            <a:endParaRPr lang="en-VN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42F77FE-BF76-40A8-E440-5946FC71B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620" y="1042416"/>
            <a:ext cx="8028759" cy="3849624"/>
          </a:xfrm>
        </p:spPr>
        <p:txBody>
          <a:bodyPr/>
          <a:lstStyle/>
          <a:p>
            <a:pPr marL="268288" indent="0" algn="l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- Overwhelming email volume.</a:t>
            </a:r>
          </a:p>
          <a:p>
            <a:pPr marL="268288" indent="0" algn="l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- Time &amp; Resource efficiency.</a:t>
            </a:r>
          </a:p>
          <a:p>
            <a:pPr marL="268288" indent="0" algn="l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- Critical information extraction.</a:t>
            </a:r>
          </a:p>
          <a:p>
            <a:pPr marL="268288" indent="0" algn="l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- Enhanced productivity.</a:t>
            </a:r>
          </a:p>
          <a:p>
            <a:pPr marL="268288" indent="0" algn="l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- AI-driven insights.</a:t>
            </a:r>
          </a:p>
        </p:txBody>
      </p:sp>
    </p:spTree>
    <p:extLst>
      <p:ext uri="{BB962C8B-B14F-4D97-AF65-F5344CB8AC3E}">
        <p14:creationId xmlns:p14="http://schemas.microsoft.com/office/powerpoint/2010/main" val="300978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8"/>
          <p:cNvSpPr/>
          <p:nvPr/>
        </p:nvSpPr>
        <p:spPr>
          <a:xfrm>
            <a:off x="6145081" y="1164309"/>
            <a:ext cx="998400" cy="998400"/>
          </a:xfrm>
          <a:prstGeom prst="ellipse">
            <a:avLst/>
          </a:prstGeom>
          <a:solidFill>
            <a:srgbClr val="191919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8"/>
          <p:cNvSpPr/>
          <p:nvPr/>
        </p:nvSpPr>
        <p:spPr>
          <a:xfrm>
            <a:off x="380800" y="519600"/>
            <a:ext cx="6261600" cy="46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8"/>
          <p:cNvSpPr/>
          <p:nvPr/>
        </p:nvSpPr>
        <p:spPr>
          <a:xfrm>
            <a:off x="715100" y="832048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8"/>
          <p:cNvSpPr txBox="1">
            <a:spLocks noGrp="1"/>
          </p:cNvSpPr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604" name="Google Shape;604;p48"/>
          <p:cNvSpPr txBox="1">
            <a:spLocks noGrp="1"/>
          </p:cNvSpPr>
          <p:nvPr>
            <p:ph type="title" idx="2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05" name="Google Shape;605;p48"/>
          <p:cNvSpPr txBox="1">
            <a:spLocks noGrp="1"/>
          </p:cNvSpPr>
          <p:nvPr>
            <p:ph type="subTitle" idx="1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goals</a:t>
            </a:r>
            <a:endParaRPr/>
          </a:p>
        </p:txBody>
      </p:sp>
      <p:grpSp>
        <p:nvGrpSpPr>
          <p:cNvPr id="606" name="Google Shape;606;p48"/>
          <p:cNvGrpSpPr/>
          <p:nvPr/>
        </p:nvGrpSpPr>
        <p:grpSpPr>
          <a:xfrm rot="-5400000">
            <a:off x="328789" y="1830282"/>
            <a:ext cx="772605" cy="196301"/>
            <a:chOff x="2641350" y="846250"/>
            <a:chExt cx="413600" cy="105075"/>
          </a:xfrm>
        </p:grpSpPr>
        <p:sp>
          <p:nvSpPr>
            <p:cNvPr id="607" name="Google Shape;607;p48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1" name="Google Shape;611;p48"/>
          <p:cNvCxnSpPr/>
          <p:nvPr/>
        </p:nvCxnSpPr>
        <p:spPr>
          <a:xfrm>
            <a:off x="453675" y="4411950"/>
            <a:ext cx="5442600" cy="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E105B906-2F1C-D1FC-D4F8-4CBE9950A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60CDFE1-A241-60A9-410E-9CD76FC0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TARGETS</a:t>
            </a:r>
            <a:endParaRPr lang="en-VN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5C4B9A34-CB37-B726-9638-3BFC222F4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620" y="1042416"/>
            <a:ext cx="7902124" cy="3849624"/>
          </a:xfrm>
        </p:spPr>
        <p:txBody>
          <a:bodyPr/>
          <a:lstStyle/>
          <a:p>
            <a:pPr marL="267970" indent="0" algn="just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Basic email clients with critical features, plus:</a:t>
            </a:r>
          </a:p>
          <a:p>
            <a:pPr marL="267970" indent="0" algn="just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- Automate email management.</a:t>
            </a:r>
          </a:p>
          <a:p>
            <a:pPr marL="267970" indent="0" algn="just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- Enhance email understanding.</a:t>
            </a:r>
          </a:p>
          <a:p>
            <a:pPr marL="267970" indent="0" algn="just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- Improve classification accuracy.</a:t>
            </a:r>
          </a:p>
          <a:p>
            <a:pPr marL="267970" indent="0" algn="just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- Prioritize critical communication.</a:t>
            </a:r>
          </a:p>
          <a:p>
            <a:pPr marL="267970" indent="0" algn="l">
              <a:lnSpc>
                <a:spcPct val="150000"/>
              </a:lnSpc>
              <a:buNone/>
            </a:pPr>
            <a:r>
              <a:rPr lang="en-US" sz="2400">
                <a:solidFill>
                  <a:schemeClr val="bg1"/>
                </a:solidFill>
              </a:rPr>
              <a:t>- Suggest responds adequately based on email context.</a:t>
            </a:r>
          </a:p>
        </p:txBody>
      </p:sp>
    </p:spTree>
    <p:extLst>
      <p:ext uri="{BB962C8B-B14F-4D97-AF65-F5344CB8AC3E}">
        <p14:creationId xmlns:p14="http://schemas.microsoft.com/office/powerpoint/2010/main" val="1040292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0"/>
          <p:cNvSpPr/>
          <p:nvPr/>
        </p:nvSpPr>
        <p:spPr>
          <a:xfrm>
            <a:off x="7119231" y="3911409"/>
            <a:ext cx="998400" cy="998400"/>
          </a:xfrm>
          <a:prstGeom prst="ellipse">
            <a:avLst/>
          </a:prstGeom>
          <a:solidFill>
            <a:srgbClr val="191919">
              <a:alpha val="234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0"/>
          <p:cNvSpPr/>
          <p:nvPr/>
        </p:nvSpPr>
        <p:spPr>
          <a:xfrm>
            <a:off x="1441200" y="535050"/>
            <a:ext cx="6261600" cy="407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60"/>
          <p:cNvSpPr/>
          <p:nvPr/>
        </p:nvSpPr>
        <p:spPr>
          <a:xfrm>
            <a:off x="1782000" y="832059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0"/>
          <p:cNvSpPr txBox="1">
            <a:spLocks noGrp="1"/>
          </p:cNvSpPr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</a:p>
        </p:txBody>
      </p:sp>
      <p:sp>
        <p:nvSpPr>
          <p:cNvPr id="1106" name="Google Shape;1106;p60"/>
          <p:cNvSpPr txBox="1">
            <a:spLocks noGrp="1"/>
          </p:cNvSpPr>
          <p:nvPr>
            <p:ph type="title" idx="2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107" name="Google Shape;1107;p60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we do?</a:t>
            </a:r>
            <a:endParaRPr/>
          </a:p>
        </p:txBody>
      </p:sp>
      <p:grpSp>
        <p:nvGrpSpPr>
          <p:cNvPr id="1108" name="Google Shape;1108;p60"/>
          <p:cNvGrpSpPr/>
          <p:nvPr/>
        </p:nvGrpSpPr>
        <p:grpSpPr>
          <a:xfrm>
            <a:off x="5591900" y="1168204"/>
            <a:ext cx="3397850" cy="187275"/>
            <a:chOff x="-3237675" y="-1132050"/>
            <a:chExt cx="3397850" cy="187275"/>
          </a:xfrm>
        </p:grpSpPr>
        <p:sp>
          <p:nvSpPr>
            <p:cNvPr id="1109" name="Google Shape;1109;p60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0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0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0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0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0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0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0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0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18" name="Google Shape;1118;p60"/>
          <p:cNvCxnSpPr/>
          <p:nvPr/>
        </p:nvCxnSpPr>
        <p:spPr>
          <a:xfrm rot="10800000" flipH="1">
            <a:off x="2195400" y="3762159"/>
            <a:ext cx="6957300" cy="2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19" name="Google Shape;1119;p60"/>
          <p:cNvGrpSpPr/>
          <p:nvPr/>
        </p:nvGrpSpPr>
        <p:grpSpPr>
          <a:xfrm>
            <a:off x="1125239" y="3675407"/>
            <a:ext cx="772605" cy="196301"/>
            <a:chOff x="2641350" y="846250"/>
            <a:chExt cx="413600" cy="105075"/>
          </a:xfrm>
        </p:grpSpPr>
        <p:sp>
          <p:nvSpPr>
            <p:cNvPr id="1120" name="Google Shape;1120;p60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2">
          <a:extLst>
            <a:ext uri="{FF2B5EF4-FFF2-40B4-BE49-F238E27FC236}">
              <a16:creationId xmlns:a16="http://schemas.microsoft.com/office/drawing/2014/main" id="{A5C07B92-6E47-2B37-449F-BA1BD6055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9E2E22-0383-8471-9BD0-CE76CFBA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50" y="87847"/>
            <a:ext cx="4944900" cy="713400"/>
          </a:xfrm>
        </p:spPr>
        <p:txBody>
          <a:bodyPr/>
          <a:lstStyle/>
          <a:p>
            <a:r>
              <a:rPr lang="en">
                <a:solidFill>
                  <a:schemeClr val="accent1">
                    <a:lumMod val="20000"/>
                    <a:lumOff val="80000"/>
                  </a:schemeClr>
                </a:solidFill>
              </a:rPr>
              <a:t>Features</a:t>
            </a:r>
            <a:endParaRPr lang="en-VN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6F2C691-2376-328D-A534-5230B1389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750" y="1158372"/>
            <a:ext cx="7364584" cy="3199962"/>
          </a:xfrm>
        </p:spPr>
        <p:txBody>
          <a:bodyPr/>
          <a:lstStyle/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Apart from basic features of every email client, our  application includes:</a:t>
            </a:r>
            <a:endParaRPr lang="en-US">
              <a:solidFill>
                <a:schemeClr val="bg1"/>
              </a:solidFill>
            </a:endParaRPr>
          </a:p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 - Email classification.</a:t>
            </a:r>
          </a:p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 - Email prioritization.</a:t>
            </a:r>
          </a:p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 - Abstractive summarization.</a:t>
            </a:r>
          </a:p>
          <a:p>
            <a:pPr marL="267970" indent="0" algn="just">
              <a:lnSpc>
                <a:spcPct val="150000"/>
              </a:lnSpc>
            </a:pPr>
            <a:r>
              <a:rPr lang="en-US" sz="2400">
                <a:solidFill>
                  <a:schemeClr val="bg1"/>
                </a:solidFill>
              </a:rPr>
              <a:t> - AI-based reply suggestion.</a:t>
            </a:r>
          </a:p>
        </p:txBody>
      </p:sp>
    </p:spTree>
    <p:extLst>
      <p:ext uri="{BB962C8B-B14F-4D97-AF65-F5344CB8AC3E}">
        <p14:creationId xmlns:p14="http://schemas.microsoft.com/office/powerpoint/2010/main" val="2448475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11C386"/>
      </a:accent1>
      <a:accent2>
        <a:srgbClr val="3C3C3B"/>
      </a:accent2>
      <a:accent3>
        <a:srgbClr val="2C9B70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1442</Words>
  <Application>Microsoft Office PowerPoint</Application>
  <PresentationFormat>On-screen Show (16:9)</PresentationFormat>
  <Paragraphs>229</Paragraphs>
  <Slides>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Raleway Medium</vt:lpstr>
      <vt:lpstr>Raleway</vt:lpstr>
      <vt:lpstr>Roboto</vt:lpstr>
      <vt:lpstr>Helvetica</vt:lpstr>
      <vt:lpstr>Wingdings</vt:lpstr>
      <vt:lpstr>Arial</vt:lpstr>
      <vt:lpstr>Calibri</vt:lpstr>
      <vt:lpstr>Nunito</vt:lpstr>
      <vt:lpstr>Bebas Neue</vt:lpstr>
      <vt:lpstr>Artificial Intelligence (AI) Startup Business Plan by Slidesgo</vt:lpstr>
      <vt:lpstr>NLP Application</vt:lpstr>
      <vt:lpstr>TEAM MEMBERS</vt:lpstr>
      <vt:lpstr>MOTIVATION</vt:lpstr>
      <vt:lpstr>MOTIVATION</vt:lpstr>
      <vt:lpstr>MOTIVATION</vt:lpstr>
      <vt:lpstr>TARGETS</vt:lpstr>
      <vt:lpstr>TARGETS</vt:lpstr>
      <vt:lpstr>FEATURES</vt:lpstr>
      <vt:lpstr>Features</vt:lpstr>
      <vt:lpstr>KEY Feature 1 </vt:lpstr>
      <vt:lpstr>KEY Feature 2</vt:lpstr>
      <vt:lpstr>KEY Feature 3</vt:lpstr>
      <vt:lpstr>KEY Feature 4</vt:lpstr>
      <vt:lpstr>USE CASE DIAGRAM</vt:lpstr>
      <vt:lpstr>USeR FLOW</vt:lpstr>
      <vt:lpstr>User interface</vt:lpstr>
      <vt:lpstr>LOgin page</vt:lpstr>
      <vt:lpstr>dashboard</vt:lpstr>
      <vt:lpstr>Mail detail</vt:lpstr>
      <vt:lpstr>Mail detail</vt:lpstr>
      <vt:lpstr>system architecture</vt:lpstr>
      <vt:lpstr>OUR APPROACH</vt:lpstr>
      <vt:lpstr>system architect</vt:lpstr>
      <vt:lpstr>UML system design</vt:lpstr>
      <vt:lpstr>DATA description</vt:lpstr>
      <vt:lpstr>model monitoring</vt:lpstr>
      <vt:lpstr>model monitoring</vt:lpstr>
      <vt:lpstr>GRAFANA DASHBOARD</vt:lpstr>
      <vt:lpstr>GRAFANA DASHBOARD</vt:lpstr>
      <vt:lpstr>assessment</vt:lpstr>
      <vt:lpstr>Model Evaluation</vt:lpstr>
      <vt:lpstr>Model Evaluation</vt:lpstr>
      <vt:lpstr>PowerPoint Presentation</vt:lpstr>
      <vt:lpstr>Recall for each category</vt:lpstr>
      <vt:lpstr>PowerPoint Presentation</vt:lpstr>
      <vt:lpstr>PowerPoint Presentation</vt:lpstr>
      <vt:lpstr>PROSPECTS</vt:lpstr>
      <vt:lpstr>PROSPECTS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 Quynh</cp:lastModifiedBy>
  <cp:revision>98</cp:revision>
  <dcterms:modified xsi:type="dcterms:W3CDTF">2025-05-20T13:28:15Z</dcterms:modified>
</cp:coreProperties>
</file>